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3" r:id="rId8"/>
  </p:sldIdLst>
  <p:sldSz cx="18288000" cy="10287000"/>
  <p:notesSz cx="18288000" cy="10287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610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20489" y="2985692"/>
            <a:ext cx="7624445" cy="51949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D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87598" y="0"/>
            <a:ext cx="14600401" cy="102820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6871" y="400162"/>
            <a:ext cx="4029074" cy="20192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" y="7752173"/>
            <a:ext cx="18287553" cy="253482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175200" y="400162"/>
            <a:ext cx="1704974" cy="17049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25318" y="6830799"/>
            <a:ext cx="1276349" cy="128587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80191" y="6830799"/>
            <a:ext cx="1285874" cy="1285874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83183" y="6818624"/>
            <a:ext cx="1247774" cy="1247774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048514" y="6717027"/>
            <a:ext cx="1352549" cy="13525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D08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8613" y="473857"/>
            <a:ext cx="12870772" cy="2216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9771" y="3439638"/>
            <a:ext cx="16288456" cy="3121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5.png"/><Relationship Id="rId7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42.png"/><Relationship Id="rId5" Type="http://schemas.openxmlformats.org/officeDocument/2006/relationships/image" Target="../media/image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18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image" Target="../media/image29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7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8766"/>
            <a:ext cx="2807207" cy="10286999"/>
          </a:xfrm>
          <a:prstGeom prst="rect">
            <a:avLst/>
          </a:prstGeom>
        </p:spPr>
      </p:pic>
      <p:pic>
        <p:nvPicPr>
          <p:cNvPr id="3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70019" y="728960"/>
            <a:ext cx="14353031" cy="4706111"/>
          </a:xfrm>
          <a:prstGeom prst="rect">
            <a:avLst/>
          </a:prstGeom>
        </p:spPr>
      </p:pic>
      <p:pic>
        <p:nvPicPr>
          <p:cNvPr id="4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62400" y="2633960"/>
            <a:ext cx="13121639" cy="4340351"/>
          </a:xfrm>
          <a:prstGeom prst="rect">
            <a:avLst/>
          </a:prstGeom>
        </p:spPr>
      </p:pic>
      <p:sp>
        <p:nvSpPr>
          <p:cNvPr id="6" name="Freeform 3">
            <a:extLst>
              <a:ext uri="{FF2B5EF4-FFF2-40B4-BE49-F238E27FC236}">
                <a16:creationId xmlns:a16="http://schemas.microsoft.com/office/drawing/2014/main" id="{1D74FD44-BAFC-738D-4CAA-FBA2D1C0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6390" y="6425926"/>
            <a:ext cx="2495550" cy="1247775"/>
          </a:xfrm>
          <a:custGeom>
            <a:avLst/>
            <a:gdLst>
              <a:gd name="T0" fmla="*/ 1732 w 6931"/>
              <a:gd name="T1" fmla="*/ 0 h 3467"/>
              <a:gd name="T2" fmla="*/ 0 w 6931"/>
              <a:gd name="T3" fmla="*/ 1733 h 3467"/>
              <a:gd name="T4" fmla="*/ 1732 w 6931"/>
              <a:gd name="T5" fmla="*/ 3466 h 3467"/>
              <a:gd name="T6" fmla="*/ 5198 w 6931"/>
              <a:gd name="T7" fmla="*/ 3466 h 3467"/>
              <a:gd name="T8" fmla="*/ 6930 w 6931"/>
              <a:gd name="T9" fmla="*/ 1733 h 3467"/>
              <a:gd name="T10" fmla="*/ 5198 w 6931"/>
              <a:gd name="T11" fmla="*/ 0 h 3467"/>
              <a:gd name="T12" fmla="*/ 1732 w 6931"/>
              <a:gd name="T13" fmla="*/ 0 h 3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31" h="3467">
                <a:moveTo>
                  <a:pt x="1732" y="0"/>
                </a:moveTo>
                <a:cubicBezTo>
                  <a:pt x="775" y="0"/>
                  <a:pt x="0" y="775"/>
                  <a:pt x="0" y="1733"/>
                </a:cubicBezTo>
                <a:cubicBezTo>
                  <a:pt x="0" y="2691"/>
                  <a:pt x="775" y="3466"/>
                  <a:pt x="1732" y="3466"/>
                </a:cubicBezTo>
                <a:lnTo>
                  <a:pt x="5198" y="3466"/>
                </a:lnTo>
                <a:cubicBezTo>
                  <a:pt x="6154" y="3466"/>
                  <a:pt x="6930" y="2691"/>
                  <a:pt x="6930" y="1733"/>
                </a:cubicBezTo>
                <a:cubicBezTo>
                  <a:pt x="6930" y="775"/>
                  <a:pt x="6154" y="0"/>
                  <a:pt x="5198" y="0"/>
                </a:cubicBezTo>
                <a:lnTo>
                  <a:pt x="1732" y="0"/>
                </a:lnTo>
              </a:path>
            </a:pathLst>
          </a:custGeom>
          <a:solidFill>
            <a:srgbClr val="FFFFFF"/>
          </a:solidFill>
          <a:ln w="25560" cap="flat">
            <a:solidFill>
              <a:srgbClr val="4E81BD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1D74FD44-BAFC-738D-4CAA-FBA2D1C0C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183" y="6414680"/>
            <a:ext cx="2495550" cy="1247775"/>
          </a:xfrm>
          <a:custGeom>
            <a:avLst/>
            <a:gdLst>
              <a:gd name="T0" fmla="*/ 1732 w 6931"/>
              <a:gd name="T1" fmla="*/ 0 h 3467"/>
              <a:gd name="T2" fmla="*/ 0 w 6931"/>
              <a:gd name="T3" fmla="*/ 1733 h 3467"/>
              <a:gd name="T4" fmla="*/ 1732 w 6931"/>
              <a:gd name="T5" fmla="*/ 3466 h 3467"/>
              <a:gd name="T6" fmla="*/ 5198 w 6931"/>
              <a:gd name="T7" fmla="*/ 3466 h 3467"/>
              <a:gd name="T8" fmla="*/ 6930 w 6931"/>
              <a:gd name="T9" fmla="*/ 1733 h 3467"/>
              <a:gd name="T10" fmla="*/ 5198 w 6931"/>
              <a:gd name="T11" fmla="*/ 0 h 3467"/>
              <a:gd name="T12" fmla="*/ 1732 w 6931"/>
              <a:gd name="T13" fmla="*/ 0 h 3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931" h="3467">
                <a:moveTo>
                  <a:pt x="1732" y="0"/>
                </a:moveTo>
                <a:cubicBezTo>
                  <a:pt x="775" y="0"/>
                  <a:pt x="0" y="775"/>
                  <a:pt x="0" y="1733"/>
                </a:cubicBezTo>
                <a:cubicBezTo>
                  <a:pt x="0" y="2691"/>
                  <a:pt x="775" y="3466"/>
                  <a:pt x="1732" y="3466"/>
                </a:cubicBezTo>
                <a:lnTo>
                  <a:pt x="5198" y="3466"/>
                </a:lnTo>
                <a:cubicBezTo>
                  <a:pt x="6154" y="3466"/>
                  <a:pt x="6930" y="2691"/>
                  <a:pt x="6930" y="1733"/>
                </a:cubicBezTo>
                <a:cubicBezTo>
                  <a:pt x="6930" y="775"/>
                  <a:pt x="6154" y="0"/>
                  <a:pt x="5198" y="0"/>
                </a:cubicBezTo>
                <a:lnTo>
                  <a:pt x="1732" y="0"/>
                </a:lnTo>
              </a:path>
            </a:pathLst>
          </a:custGeom>
          <a:solidFill>
            <a:srgbClr val="FFFFFF"/>
          </a:solidFill>
          <a:ln w="25560" cap="flat">
            <a:solidFill>
              <a:srgbClr val="4E81BD"/>
            </a:solidFill>
            <a:round/>
            <a:headEnd/>
            <a:tailEnd/>
          </a:ln>
          <a:effectLst>
            <a:outerShdw dist="23040" dir="5400000" algn="ctr" rotWithShape="0">
              <a:srgbClr val="000000">
                <a:alpha val="35036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784461" y="7737958"/>
            <a:ext cx="15480793" cy="2534826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73" y="6198718"/>
            <a:ext cx="2017926" cy="1757061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207" y="6518649"/>
            <a:ext cx="1798717" cy="102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81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26158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6875" y="0"/>
              <a:ext cx="7531124" cy="6730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3150" y="0"/>
              <a:ext cx="12725399" cy="10286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" y="7752172"/>
              <a:ext cx="18287553" cy="25348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3524249" cy="17621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888137" y="188450"/>
            <a:ext cx="5617210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815" dirty="0"/>
              <a:t>F</a:t>
            </a:r>
            <a:r>
              <a:rPr spc="535" dirty="0"/>
              <a:t>i</a:t>
            </a:r>
            <a:r>
              <a:rPr spc="900" dirty="0"/>
              <a:t>r</a:t>
            </a:r>
            <a:r>
              <a:rPr spc="545" dirty="0"/>
              <a:t>m</a:t>
            </a:r>
            <a:r>
              <a:rPr spc="430" dirty="0"/>
              <a:t>a</a:t>
            </a:r>
            <a:r>
              <a:rPr spc="-290" dirty="0"/>
              <a:t> </a:t>
            </a:r>
            <a:r>
              <a:rPr spc="1205" dirty="0"/>
              <a:t>T</a:t>
            </a:r>
            <a:r>
              <a:rPr spc="425" dirty="0"/>
              <a:t>a</a:t>
            </a:r>
            <a:r>
              <a:rPr spc="555" dirty="0"/>
              <a:t>n</a:t>
            </a:r>
            <a:r>
              <a:rPr spc="535" dirty="0"/>
              <a:t>ı</a:t>
            </a:r>
            <a:r>
              <a:rPr spc="360" dirty="0"/>
              <a:t>t</a:t>
            </a:r>
            <a:r>
              <a:rPr spc="535" dirty="0"/>
              <a:t>ı</a:t>
            </a:r>
            <a:r>
              <a:rPr spc="545" dirty="0"/>
              <a:t>m</a:t>
            </a:r>
            <a:r>
              <a:rPr spc="540" dirty="0"/>
              <a:t>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8600" y="1347815"/>
            <a:ext cx="17907000" cy="8418971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70"/>
              </a:spcBef>
            </a:pPr>
            <a:r>
              <a:rPr sz="4500" b="1" spc="-70" dirty="0" err="1" smtClean="0">
                <a:solidFill>
                  <a:srgbClr val="FFFFFF"/>
                </a:solidFill>
                <a:latin typeface="+mj-lt"/>
                <a:cs typeface="Tahoma"/>
              </a:rPr>
              <a:t>Teknoloji</a:t>
            </a:r>
            <a:r>
              <a:rPr sz="4500" b="1" spc="295" dirty="0" smtClean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sz="4500" b="1" spc="-40" dirty="0">
                <a:solidFill>
                  <a:srgbClr val="FFFFFF"/>
                </a:solidFill>
                <a:latin typeface="+mj-lt"/>
                <a:cs typeface="Tahoma"/>
              </a:rPr>
              <a:t>Kullanıcısı</a:t>
            </a:r>
            <a:endParaRPr sz="4500" dirty="0">
              <a:latin typeface="+mj-lt"/>
              <a:cs typeface="Tahoma"/>
            </a:endParaRPr>
          </a:p>
          <a:p>
            <a:pPr marL="92075" algn="just">
              <a:lnSpc>
                <a:spcPct val="100000"/>
              </a:lnSpc>
              <a:spcBef>
                <a:spcPts val="1170"/>
              </a:spcBef>
            </a:pPr>
            <a:r>
              <a:rPr sz="3500" b="1" spc="25" dirty="0" smtClean="0">
                <a:solidFill>
                  <a:srgbClr val="FFFFFF"/>
                </a:solidFill>
                <a:latin typeface="+mj-lt"/>
                <a:cs typeface="Roboto Cn"/>
              </a:rPr>
              <a:t>EKOTEN</a:t>
            </a:r>
            <a:r>
              <a:rPr lang="tr-TR" sz="3500" b="1" spc="25" dirty="0" smtClean="0">
                <a:solidFill>
                  <a:srgbClr val="FFFFFF"/>
                </a:solidFill>
                <a:latin typeface="+mj-lt"/>
                <a:cs typeface="Roboto Cn"/>
              </a:rPr>
              <a:t>  </a:t>
            </a:r>
          </a:p>
          <a:p>
            <a:pPr marL="434975" indent="-342900" algn="just">
              <a:lnSpc>
                <a:spcPct val="100000"/>
              </a:lnSpc>
              <a:spcBef>
                <a:spcPts val="1170"/>
              </a:spcBef>
              <a:buFont typeface="Arial" panose="020B0604020202020204" pitchFamily="34" charset="0"/>
              <a:buChar char="•"/>
            </a:pPr>
            <a:r>
              <a:rPr sz="22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Ekoten</a:t>
            </a:r>
            <a:r>
              <a:rPr sz="2200" spc="38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Tekstil,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Türkiye’nin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ve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Avrupa'nın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en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büyük</a:t>
            </a:r>
            <a:r>
              <a:rPr sz="2200" spc="39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örgü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kumaş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üreticisi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ve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Türkiye’nin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en</a:t>
            </a:r>
            <a:r>
              <a:rPr sz="2200" spc="39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büyük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örgü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kumaş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ihracatı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 err="1">
                <a:solidFill>
                  <a:srgbClr val="FFFFFF"/>
                </a:solidFill>
                <a:latin typeface="+mj-lt"/>
                <a:cs typeface="Times New Roman"/>
              </a:rPr>
              <a:t>yapan</a:t>
            </a:r>
            <a:r>
              <a:rPr sz="2200" spc="3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lang="tr-TR" sz="2200" spc="38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firmalarında</a:t>
            </a:r>
            <a:r>
              <a:rPr sz="22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lang="tr-TR" sz="2200" dirty="0" smtClean="0">
                <a:solidFill>
                  <a:srgbClr val="FFFFFF"/>
                </a:solidFill>
                <a:latin typeface="+mj-lt"/>
                <a:cs typeface="Times New Roman"/>
              </a:rPr>
              <a:t>              </a:t>
            </a:r>
            <a:r>
              <a:rPr sz="22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biridir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. İlk başladığı günden itibaren müşteri odaklı, hızlı ve kaliteli servis ilkesini bozmadan gelişen teknolojiye </a:t>
            </a:r>
            <a:r>
              <a:rPr sz="2200" spc="-5" dirty="0" err="1">
                <a:solidFill>
                  <a:srgbClr val="FFFFFF"/>
                </a:solidFill>
                <a:latin typeface="+mj-lt"/>
                <a:cs typeface="Times New Roman"/>
              </a:rPr>
              <a:t>uyum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lang="tr-TR" sz="22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sağlayarak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, doğa ve </a:t>
            </a:r>
            <a:r>
              <a:rPr sz="2200" spc="-5" dirty="0" err="1">
                <a:solidFill>
                  <a:srgbClr val="FFFFFF"/>
                </a:solidFill>
                <a:latin typeface="+mj-lt"/>
                <a:cs typeface="Times New Roman"/>
              </a:rPr>
              <a:t>çevre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lang="tr-TR" sz="2200" dirty="0" smtClean="0">
                <a:solidFill>
                  <a:srgbClr val="FFFFFF"/>
                </a:solidFill>
                <a:latin typeface="+mj-lt"/>
                <a:cs typeface="Times New Roman"/>
              </a:rPr>
              <a:t>  </a:t>
            </a:r>
            <a:r>
              <a:rPr sz="22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duyarlılığı</a:t>
            </a:r>
            <a:r>
              <a:rPr sz="22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içinde üretimi devam ettirmektedir. Ekoten Tekstil takip edilebilen merkezi boya ve kimyasal dağıtım otomasyonu ile desteklenmiş 28 jet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lang="tr-TR" sz="2200" dirty="0" smtClean="0">
                <a:solidFill>
                  <a:srgbClr val="FFFFFF"/>
                </a:solidFill>
                <a:latin typeface="+mj-lt"/>
                <a:cs typeface="Times New Roman"/>
              </a:rPr>
              <a:t>  </a:t>
            </a:r>
            <a:r>
              <a:rPr sz="22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boya</a:t>
            </a:r>
            <a:r>
              <a:rPr sz="22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makinası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ve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2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pad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batch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boya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makinası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ile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aylık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3.000.000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metre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kumaş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kapasiteye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sahiptir,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200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üzerinde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örme</a:t>
            </a:r>
            <a:r>
              <a:rPr sz="2200" spc="51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makinesi</a:t>
            </a:r>
            <a:r>
              <a:rPr sz="2200" spc="51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mevcuttur. </a:t>
            </a:r>
            <a:r>
              <a:rPr sz="2200" spc="-509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Sektördeki yerinin sürekliliğini sağlamak amacıyla yenileşerek gelişen dünyanın tüm trend ve teknolojik gelişmelerini yakından takip eden bu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süreçte bunlara uyum sağlayarak gereken üretim ve yönetim esnekliğine sahip Ekoten, yenileşmeyi şirket hedefleri arasına almış inovatif bir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firmadır.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Son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teknoloji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kullanılarak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baştan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sona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tüm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üretim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hattı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akıllı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yürütme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sistemleri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ile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izlenmektedir.</a:t>
            </a:r>
            <a:endParaRPr sz="2200" dirty="0">
              <a:latin typeface="+mj-lt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40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4500" b="1" spc="-70" dirty="0" err="1" smtClean="0">
                <a:solidFill>
                  <a:srgbClr val="FFFFFF"/>
                </a:solidFill>
                <a:latin typeface="+mj-lt"/>
                <a:cs typeface="Tahoma"/>
              </a:rPr>
              <a:t>Teknoloji</a:t>
            </a:r>
            <a:r>
              <a:rPr sz="4500" b="1" spc="305" dirty="0" smtClean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sz="4500" b="1" spc="-30" dirty="0">
                <a:solidFill>
                  <a:srgbClr val="FFFFFF"/>
                </a:solidFill>
                <a:latin typeface="+mj-lt"/>
                <a:cs typeface="Tahoma"/>
              </a:rPr>
              <a:t>Tedarikçisi</a:t>
            </a:r>
            <a:endParaRPr sz="4500" dirty="0">
              <a:latin typeface="+mj-lt"/>
              <a:cs typeface="Tahoma"/>
            </a:endParaRPr>
          </a:p>
          <a:p>
            <a:pPr marL="92075" algn="just">
              <a:lnSpc>
                <a:spcPct val="100000"/>
              </a:lnSpc>
              <a:spcBef>
                <a:spcPts val="1145"/>
              </a:spcBef>
            </a:pPr>
            <a:r>
              <a:rPr sz="3500" b="1" spc="25" dirty="0" smtClean="0">
                <a:solidFill>
                  <a:srgbClr val="FFFFFF"/>
                </a:solidFill>
                <a:latin typeface="+mj-lt"/>
                <a:cs typeface="Roboto Cn"/>
              </a:rPr>
              <a:t>B2Metric</a:t>
            </a:r>
            <a:endParaRPr lang="tr-TR" sz="3500" dirty="0">
              <a:latin typeface="+mj-lt"/>
              <a:cs typeface="Roboto Cn"/>
            </a:endParaRPr>
          </a:p>
          <a:p>
            <a:pPr marL="434975" indent="-342900" algn="just">
              <a:lnSpc>
                <a:spcPct val="100000"/>
              </a:lnSpc>
              <a:spcBef>
                <a:spcPts val="1145"/>
              </a:spcBef>
              <a:buFont typeface="Arial" panose="020B0604020202020204" pitchFamily="34" charset="0"/>
              <a:buChar char="•"/>
            </a:pPr>
            <a:r>
              <a:rPr sz="2200" dirty="0" smtClean="0">
                <a:solidFill>
                  <a:srgbClr val="FFFFFF"/>
                </a:solidFill>
                <a:latin typeface="+mj-lt"/>
                <a:cs typeface="Times New Roman"/>
              </a:rPr>
              <a:t>B2Metric</a:t>
            </a:r>
            <a:r>
              <a:rPr sz="22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AI/ML modelleme hizmet ve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danışmanlık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şirketi olarak yaklaşık 4 yıl önce kurulmuştır. AutoML ile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kodsuz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makine öğrenmesi modelleme 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ürün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geliştirmeye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başladık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ve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6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ayda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B2Metric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ML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Studio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platformunu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yayına aldık.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9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endüstri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ve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60'tan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fazla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işletme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ve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orta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düzey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piyasa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şirketlerinin </a:t>
            </a:r>
            <a:r>
              <a:rPr sz="2200" spc="-51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ML modelleme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otomasyonu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ile çalışmaktayız. Şimdi 25 B2Metricer ile geliştirmeye devam ettiğimiz B2Metric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AI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tabanlı dijital optimizasyon çözümleri; </a:t>
            </a:r>
            <a:r>
              <a:rPr sz="2200" spc="-509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ile Londra, Türkiye, Fransa,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Yunanistan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ve Almanya'da kullanılmaktadır. B2Metric şirketlerin karmaşık problemlerini yapay zeka ve makine 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öğrenmesi tabanlı çözebilmelerini sağlayan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bulut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ve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on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premise tabanlı yazılım çözümü sağlar. B2Metric özellikle Finans, Sigortacılık ve Telekom 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sektörlerindeki firmaların,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yapay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zeka teknolojileri ile veri toplama, </a:t>
            </a:r>
            <a:r>
              <a:rPr sz="2200" dirty="0" err="1">
                <a:solidFill>
                  <a:srgbClr val="FFFFFF"/>
                </a:solidFill>
                <a:latin typeface="+mj-lt"/>
                <a:cs typeface="Times New Roman"/>
              </a:rPr>
              <a:t>veri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 err="1" smtClean="0">
                <a:solidFill>
                  <a:srgbClr val="FFFFFF"/>
                </a:solidFill>
                <a:latin typeface="+mj-lt"/>
                <a:cs typeface="Times New Roman"/>
              </a:rPr>
              <a:t>temizleme</a:t>
            </a:r>
            <a:r>
              <a:rPr sz="2200" dirty="0" smtClean="0">
                <a:solidFill>
                  <a:srgbClr val="FFFFFF"/>
                </a:solidFill>
                <a:latin typeface="+mj-lt"/>
                <a:cs typeface="Times New Roman"/>
              </a:rPr>
              <a:t>, </a:t>
            </a:r>
            <a:r>
              <a:rPr sz="2200" dirty="0" err="1" smtClean="0">
                <a:solidFill>
                  <a:srgbClr val="FFFFFF"/>
                </a:solidFill>
                <a:latin typeface="+mj-lt"/>
                <a:cs typeface="Times New Roman"/>
              </a:rPr>
              <a:t>veri</a:t>
            </a:r>
            <a:r>
              <a:rPr sz="22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işleme gibi </a:t>
            </a:r>
            <a:r>
              <a:rPr sz="2200" dirty="0" err="1">
                <a:solidFill>
                  <a:srgbClr val="FFFFFF"/>
                </a:solidFill>
                <a:latin typeface="+mj-lt"/>
                <a:cs typeface="Times New Roman"/>
              </a:rPr>
              <a:t>analitik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 err="1" smtClean="0">
                <a:solidFill>
                  <a:srgbClr val="FFFFFF"/>
                </a:solidFill>
                <a:latin typeface="+mj-lt"/>
                <a:cs typeface="Times New Roman"/>
              </a:rPr>
              <a:t>süreçlerini</a:t>
            </a:r>
            <a:r>
              <a:rPr lang="tr-TR" sz="22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büyük</a:t>
            </a:r>
            <a:r>
              <a:rPr sz="22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ham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satış,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 müşteri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ve </a:t>
            </a:r>
            <a:r>
              <a:rPr sz="22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resim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verilerini anlamlandırır; optimize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eder ve gelecek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tahminlemelerini yaparak şirket karlılıklarını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arttırmalarını sağlar.</a:t>
            </a:r>
            <a:endParaRPr sz="2200" dirty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8288000" cy="10287000"/>
            <a:chOff x="0" y="1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"/>
              <a:ext cx="18287999" cy="39930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871" y="400163"/>
              <a:ext cx="4029074" cy="20192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6365" y="1"/>
              <a:ext cx="12725399" cy="10286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06376" y="9146873"/>
              <a:ext cx="137159" cy="1371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34926" y="8803973"/>
              <a:ext cx="171449" cy="17144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32057" y="9044003"/>
              <a:ext cx="102869" cy="10286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507958" y="8841122"/>
              <a:ext cx="214055" cy="958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26466" y="9078293"/>
              <a:ext cx="137159" cy="1371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786435" y="8769683"/>
              <a:ext cx="308609" cy="3086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20726" y="9318323"/>
              <a:ext cx="137159" cy="1371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580696" y="9215453"/>
              <a:ext cx="68580" cy="6857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855016" y="9112583"/>
              <a:ext cx="68580" cy="685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94896" y="7843853"/>
              <a:ext cx="2057399" cy="2044699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7696465" y="536862"/>
            <a:ext cx="252793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65" dirty="0"/>
              <a:t>Ç</a:t>
            </a:r>
            <a:r>
              <a:rPr spc="710" dirty="0"/>
              <a:t>A</a:t>
            </a:r>
            <a:r>
              <a:rPr spc="565" dirty="0"/>
              <a:t>Ğ</a:t>
            </a:r>
            <a:r>
              <a:rPr spc="1065" dirty="0"/>
              <a:t>R</a:t>
            </a:r>
            <a:r>
              <a:rPr spc="635" dirty="0"/>
              <a:t>I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23517" y="2246128"/>
            <a:ext cx="16673830" cy="6327501"/>
          </a:xfrm>
          <a:prstGeom prst="rect">
            <a:avLst/>
          </a:prstGeom>
        </p:spPr>
        <p:txBody>
          <a:bodyPr vert="horz" wrap="square" lIns="0" tIns="3867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45"/>
              </a:spcBef>
            </a:pPr>
            <a:r>
              <a:rPr sz="5200" b="1" spc="75" dirty="0">
                <a:solidFill>
                  <a:srgbClr val="FFFFFF"/>
                </a:solidFill>
                <a:latin typeface="+mj-lt"/>
                <a:cs typeface="Tahoma"/>
              </a:rPr>
              <a:t>M</a:t>
            </a:r>
            <a:r>
              <a:rPr sz="5200" b="1" spc="-140" dirty="0">
                <a:solidFill>
                  <a:srgbClr val="FFFFFF"/>
                </a:solidFill>
                <a:latin typeface="+mj-lt"/>
                <a:cs typeface="Tahoma"/>
              </a:rPr>
              <a:t>a</a:t>
            </a:r>
            <a:r>
              <a:rPr sz="5200" b="1" spc="5" dirty="0">
                <a:solidFill>
                  <a:srgbClr val="FFFFFF"/>
                </a:solidFill>
                <a:latin typeface="+mj-lt"/>
                <a:cs typeface="Tahoma"/>
              </a:rPr>
              <a:t>k</a:t>
            </a:r>
            <a:r>
              <a:rPr sz="5200" b="1" spc="-135" dirty="0">
                <a:solidFill>
                  <a:srgbClr val="FFFFFF"/>
                </a:solidFill>
                <a:latin typeface="+mj-lt"/>
                <a:cs typeface="Tahoma"/>
              </a:rPr>
              <a:t>i</a:t>
            </a:r>
            <a:r>
              <a:rPr sz="5200" b="1" spc="-55" dirty="0">
                <a:solidFill>
                  <a:srgbClr val="FFFFFF"/>
                </a:solidFill>
                <a:latin typeface="+mj-lt"/>
                <a:cs typeface="Tahoma"/>
              </a:rPr>
              <a:t>n</a:t>
            </a:r>
            <a:r>
              <a:rPr sz="5200" b="1" spc="-30" dirty="0">
                <a:solidFill>
                  <a:srgbClr val="FFFFFF"/>
                </a:solidFill>
                <a:latin typeface="+mj-lt"/>
                <a:cs typeface="Tahoma"/>
              </a:rPr>
              <a:t>e</a:t>
            </a:r>
            <a:r>
              <a:rPr sz="5200" b="1" spc="-56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sz="5200" b="1" spc="20" dirty="0">
                <a:solidFill>
                  <a:srgbClr val="FFFFFF"/>
                </a:solidFill>
                <a:latin typeface="+mj-lt"/>
                <a:cs typeface="Tahoma"/>
              </a:rPr>
              <a:t>Ö</a:t>
            </a:r>
            <a:r>
              <a:rPr sz="5200" b="1" spc="130" dirty="0">
                <a:solidFill>
                  <a:srgbClr val="FFFFFF"/>
                </a:solidFill>
                <a:latin typeface="+mj-lt"/>
                <a:cs typeface="Tahoma"/>
              </a:rPr>
              <a:t>ğ</a:t>
            </a:r>
            <a:r>
              <a:rPr sz="5200" b="1" spc="-195" dirty="0">
                <a:solidFill>
                  <a:srgbClr val="FFFFFF"/>
                </a:solidFill>
                <a:latin typeface="+mj-lt"/>
                <a:cs typeface="Tahoma"/>
              </a:rPr>
              <a:t>r</a:t>
            </a:r>
            <a:r>
              <a:rPr sz="5200" b="1" spc="-35" dirty="0">
                <a:solidFill>
                  <a:srgbClr val="FFFFFF"/>
                </a:solidFill>
                <a:latin typeface="+mj-lt"/>
                <a:cs typeface="Tahoma"/>
              </a:rPr>
              <a:t>e</a:t>
            </a:r>
            <a:r>
              <a:rPr sz="5200" b="1" spc="-55" dirty="0">
                <a:solidFill>
                  <a:srgbClr val="FFFFFF"/>
                </a:solidFill>
                <a:latin typeface="+mj-lt"/>
                <a:cs typeface="Tahoma"/>
              </a:rPr>
              <a:t>n</a:t>
            </a:r>
            <a:r>
              <a:rPr sz="5200" b="1" spc="-90" dirty="0">
                <a:solidFill>
                  <a:srgbClr val="FFFFFF"/>
                </a:solidFill>
                <a:latin typeface="+mj-lt"/>
                <a:cs typeface="Tahoma"/>
              </a:rPr>
              <a:t>m</a:t>
            </a:r>
            <a:r>
              <a:rPr sz="5200" b="1" spc="-35" dirty="0">
                <a:solidFill>
                  <a:srgbClr val="FFFFFF"/>
                </a:solidFill>
                <a:latin typeface="+mj-lt"/>
                <a:cs typeface="Tahoma"/>
              </a:rPr>
              <a:t>e</a:t>
            </a:r>
            <a:r>
              <a:rPr sz="5200" b="1" spc="-25" dirty="0">
                <a:solidFill>
                  <a:srgbClr val="FFFFFF"/>
                </a:solidFill>
                <a:latin typeface="+mj-lt"/>
                <a:cs typeface="Tahoma"/>
              </a:rPr>
              <a:t>s</a:t>
            </a:r>
            <a:r>
              <a:rPr sz="5200" b="1" spc="-135" dirty="0">
                <a:solidFill>
                  <a:srgbClr val="FFFFFF"/>
                </a:solidFill>
                <a:latin typeface="+mj-lt"/>
                <a:cs typeface="Tahoma"/>
              </a:rPr>
              <a:t>i</a:t>
            </a:r>
            <a:r>
              <a:rPr sz="5200" b="1" spc="-56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sz="5200" b="1" spc="-105" dirty="0">
                <a:solidFill>
                  <a:srgbClr val="FFFFFF"/>
                </a:solidFill>
                <a:latin typeface="+mj-lt"/>
                <a:cs typeface="Tahoma"/>
              </a:rPr>
              <a:t>D</a:t>
            </a:r>
            <a:r>
              <a:rPr sz="5200" b="1" spc="-70" dirty="0">
                <a:solidFill>
                  <a:srgbClr val="FFFFFF"/>
                </a:solidFill>
                <a:latin typeface="+mj-lt"/>
                <a:cs typeface="Tahoma"/>
              </a:rPr>
              <a:t>u</a:t>
            </a:r>
            <a:r>
              <a:rPr sz="5200" b="1" spc="35" dirty="0">
                <a:solidFill>
                  <a:srgbClr val="FFFFFF"/>
                </a:solidFill>
                <a:latin typeface="+mj-lt"/>
                <a:cs typeface="Tahoma"/>
              </a:rPr>
              <a:t>y</a:t>
            </a:r>
            <a:r>
              <a:rPr sz="5200" b="1" spc="-140" dirty="0">
                <a:solidFill>
                  <a:srgbClr val="FFFFFF"/>
                </a:solidFill>
                <a:latin typeface="+mj-lt"/>
                <a:cs typeface="Tahoma"/>
              </a:rPr>
              <a:t>a</a:t>
            </a:r>
            <a:r>
              <a:rPr sz="5200" b="1" spc="-195" dirty="0">
                <a:solidFill>
                  <a:srgbClr val="FFFFFF"/>
                </a:solidFill>
                <a:latin typeface="+mj-lt"/>
                <a:cs typeface="Tahoma"/>
              </a:rPr>
              <a:t>r</a:t>
            </a:r>
            <a:r>
              <a:rPr sz="5200" b="1" spc="-60" dirty="0">
                <a:solidFill>
                  <a:srgbClr val="FFFFFF"/>
                </a:solidFill>
                <a:latin typeface="+mj-lt"/>
                <a:cs typeface="Tahoma"/>
              </a:rPr>
              <a:t>l</a:t>
            </a:r>
            <a:r>
              <a:rPr sz="5200" b="1" spc="-135" dirty="0">
                <a:solidFill>
                  <a:srgbClr val="FFFFFF"/>
                </a:solidFill>
                <a:latin typeface="+mj-lt"/>
                <a:cs typeface="Tahoma"/>
              </a:rPr>
              <a:t>ı</a:t>
            </a:r>
            <a:r>
              <a:rPr sz="5200" b="1" spc="-56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sz="5200" b="1" spc="185" dirty="0">
                <a:solidFill>
                  <a:srgbClr val="FFFFFF"/>
                </a:solidFill>
                <a:latin typeface="+mj-lt"/>
                <a:cs typeface="Tahoma"/>
              </a:rPr>
              <a:t>V</a:t>
            </a:r>
            <a:r>
              <a:rPr sz="5200" b="1" spc="-35" dirty="0">
                <a:solidFill>
                  <a:srgbClr val="FFFFFF"/>
                </a:solidFill>
                <a:latin typeface="+mj-lt"/>
                <a:cs typeface="Tahoma"/>
              </a:rPr>
              <a:t>e</a:t>
            </a:r>
            <a:r>
              <a:rPr sz="5200" b="1" spc="-195" dirty="0">
                <a:solidFill>
                  <a:srgbClr val="FFFFFF"/>
                </a:solidFill>
                <a:latin typeface="+mj-lt"/>
                <a:cs typeface="Tahoma"/>
              </a:rPr>
              <a:t>r</a:t>
            </a:r>
            <a:r>
              <a:rPr sz="5200" b="1" spc="-135" dirty="0">
                <a:solidFill>
                  <a:srgbClr val="FFFFFF"/>
                </a:solidFill>
                <a:latin typeface="+mj-lt"/>
                <a:cs typeface="Tahoma"/>
              </a:rPr>
              <a:t>i</a:t>
            </a:r>
            <a:r>
              <a:rPr sz="5200" b="1" spc="-56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sz="5200" b="1" spc="20" dirty="0">
                <a:solidFill>
                  <a:srgbClr val="FFFFFF"/>
                </a:solidFill>
                <a:latin typeface="+mj-lt"/>
                <a:cs typeface="Tahoma"/>
              </a:rPr>
              <a:t>A</a:t>
            </a:r>
            <a:r>
              <a:rPr sz="5200" b="1" spc="-90" dirty="0">
                <a:solidFill>
                  <a:srgbClr val="FFFFFF"/>
                </a:solidFill>
                <a:latin typeface="+mj-lt"/>
                <a:cs typeface="Tahoma"/>
              </a:rPr>
              <a:t>m</a:t>
            </a:r>
            <a:r>
              <a:rPr sz="5200" b="1" spc="114" dirty="0">
                <a:solidFill>
                  <a:srgbClr val="FFFFFF"/>
                </a:solidFill>
                <a:latin typeface="+mj-lt"/>
                <a:cs typeface="Tahoma"/>
              </a:rPr>
              <a:t>b</a:t>
            </a:r>
            <a:r>
              <a:rPr sz="5200" b="1" spc="-140" dirty="0">
                <a:solidFill>
                  <a:srgbClr val="FFFFFF"/>
                </a:solidFill>
                <a:latin typeface="+mj-lt"/>
                <a:cs typeface="Tahoma"/>
              </a:rPr>
              <a:t>a</a:t>
            </a:r>
            <a:r>
              <a:rPr sz="5200" b="1" spc="-195" dirty="0">
                <a:solidFill>
                  <a:srgbClr val="FFFFFF"/>
                </a:solidFill>
                <a:latin typeface="+mj-lt"/>
                <a:cs typeface="Tahoma"/>
              </a:rPr>
              <a:t>r</a:t>
            </a:r>
            <a:r>
              <a:rPr sz="5200" b="1" spc="-135" dirty="0">
                <a:solidFill>
                  <a:srgbClr val="FFFFFF"/>
                </a:solidFill>
                <a:latin typeface="+mj-lt"/>
                <a:cs typeface="Tahoma"/>
              </a:rPr>
              <a:t>ı</a:t>
            </a:r>
            <a:r>
              <a:rPr sz="5200" b="1" spc="-560" dirty="0">
                <a:solidFill>
                  <a:srgbClr val="FFFFFF"/>
                </a:solidFill>
                <a:latin typeface="+mj-lt"/>
                <a:cs typeface="Tahoma"/>
              </a:rPr>
              <a:t> </a:t>
            </a:r>
            <a:r>
              <a:rPr sz="5200" b="1" dirty="0">
                <a:solidFill>
                  <a:srgbClr val="FFFFFF"/>
                </a:solidFill>
                <a:latin typeface="+mj-lt"/>
                <a:cs typeface="Tahoma"/>
              </a:rPr>
              <a:t>G</a:t>
            </a:r>
            <a:r>
              <a:rPr sz="5200" b="1" spc="-35" dirty="0">
                <a:solidFill>
                  <a:srgbClr val="FFFFFF"/>
                </a:solidFill>
                <a:latin typeface="+mj-lt"/>
                <a:cs typeface="Tahoma"/>
              </a:rPr>
              <a:t>e</a:t>
            </a:r>
            <a:r>
              <a:rPr sz="5200" b="1" spc="-60" dirty="0">
                <a:solidFill>
                  <a:srgbClr val="FFFFFF"/>
                </a:solidFill>
                <a:latin typeface="+mj-lt"/>
                <a:cs typeface="Tahoma"/>
              </a:rPr>
              <a:t>l</a:t>
            </a:r>
            <a:r>
              <a:rPr sz="5200" b="1" spc="-135" dirty="0">
                <a:solidFill>
                  <a:srgbClr val="FFFFFF"/>
                </a:solidFill>
                <a:latin typeface="+mj-lt"/>
                <a:cs typeface="Tahoma"/>
              </a:rPr>
              <a:t>i</a:t>
            </a:r>
            <a:r>
              <a:rPr sz="5200" b="1" spc="-25" dirty="0">
                <a:solidFill>
                  <a:srgbClr val="FFFFFF"/>
                </a:solidFill>
                <a:latin typeface="+mj-lt"/>
                <a:cs typeface="Tahoma"/>
              </a:rPr>
              <a:t>ş</a:t>
            </a:r>
            <a:r>
              <a:rPr sz="5200" b="1" spc="-204" dirty="0">
                <a:solidFill>
                  <a:srgbClr val="FFFFFF"/>
                </a:solidFill>
                <a:latin typeface="+mj-lt"/>
                <a:cs typeface="Tahoma"/>
              </a:rPr>
              <a:t>t</a:t>
            </a:r>
            <a:r>
              <a:rPr sz="5200" b="1" spc="-135" dirty="0">
                <a:solidFill>
                  <a:srgbClr val="FFFFFF"/>
                </a:solidFill>
                <a:latin typeface="+mj-lt"/>
                <a:cs typeface="Tahoma"/>
              </a:rPr>
              <a:t>i</a:t>
            </a:r>
            <a:r>
              <a:rPr sz="5200" b="1" spc="-195" dirty="0">
                <a:solidFill>
                  <a:srgbClr val="FFFFFF"/>
                </a:solidFill>
                <a:latin typeface="+mj-lt"/>
                <a:cs typeface="Tahoma"/>
              </a:rPr>
              <a:t>r</a:t>
            </a:r>
            <a:r>
              <a:rPr sz="5200" b="1" spc="-135" dirty="0">
                <a:solidFill>
                  <a:srgbClr val="FFFFFF"/>
                </a:solidFill>
                <a:latin typeface="+mj-lt"/>
                <a:cs typeface="Tahoma"/>
              </a:rPr>
              <a:t>i</a:t>
            </a:r>
            <a:r>
              <a:rPr sz="5200" b="1" spc="-60" dirty="0">
                <a:solidFill>
                  <a:srgbClr val="FFFFFF"/>
                </a:solidFill>
                <a:latin typeface="+mj-lt"/>
                <a:cs typeface="Tahoma"/>
              </a:rPr>
              <a:t>l</a:t>
            </a:r>
            <a:r>
              <a:rPr sz="5200" b="1" spc="-90" dirty="0">
                <a:solidFill>
                  <a:srgbClr val="FFFFFF"/>
                </a:solidFill>
                <a:latin typeface="+mj-lt"/>
                <a:cs typeface="Tahoma"/>
              </a:rPr>
              <a:t>m</a:t>
            </a:r>
            <a:r>
              <a:rPr sz="5200" b="1" spc="-35" dirty="0">
                <a:solidFill>
                  <a:srgbClr val="FFFFFF"/>
                </a:solidFill>
                <a:latin typeface="+mj-lt"/>
                <a:cs typeface="Tahoma"/>
              </a:rPr>
              <a:t>e</a:t>
            </a:r>
            <a:r>
              <a:rPr sz="5200" b="1" spc="-25" dirty="0">
                <a:solidFill>
                  <a:srgbClr val="FFFFFF"/>
                </a:solidFill>
                <a:latin typeface="+mj-lt"/>
                <a:cs typeface="Tahoma"/>
              </a:rPr>
              <a:t>s</a:t>
            </a:r>
            <a:r>
              <a:rPr sz="5200" b="1" spc="-135" dirty="0">
                <a:solidFill>
                  <a:srgbClr val="FFFFFF"/>
                </a:solidFill>
                <a:latin typeface="+mj-lt"/>
                <a:cs typeface="Tahoma"/>
              </a:rPr>
              <a:t>i</a:t>
            </a:r>
            <a:endParaRPr sz="5200" dirty="0">
              <a:latin typeface="+mj-lt"/>
              <a:cs typeface="Tahoma"/>
            </a:endParaRPr>
          </a:p>
          <a:p>
            <a:pPr marL="173990">
              <a:lnSpc>
                <a:spcPct val="100000"/>
              </a:lnSpc>
              <a:spcBef>
                <a:spcPts val="2325"/>
              </a:spcBef>
              <a:tabLst>
                <a:tab pos="1842770" algn="l"/>
                <a:tab pos="2223135" algn="l"/>
              </a:tabLst>
            </a:pPr>
            <a:r>
              <a:rPr sz="5000" b="1" spc="15" dirty="0">
                <a:solidFill>
                  <a:srgbClr val="FFFFFF"/>
                </a:solidFill>
                <a:latin typeface="+mj-lt"/>
                <a:cs typeface="Roboto Cn"/>
              </a:rPr>
              <a:t>Ekoten	</a:t>
            </a:r>
            <a:r>
              <a:rPr lang="tr-TR" sz="5000" b="1" spc="30" dirty="0">
                <a:solidFill>
                  <a:srgbClr val="FFFFFF"/>
                </a:solidFill>
                <a:latin typeface="+mj-lt"/>
                <a:cs typeface="Roboto Cn"/>
              </a:rPr>
              <a:t> </a:t>
            </a:r>
            <a:r>
              <a:rPr lang="tr-TR" sz="5000" b="1" spc="30" dirty="0" smtClean="0">
                <a:solidFill>
                  <a:srgbClr val="FFFFFF"/>
                </a:solidFill>
                <a:latin typeface="+mj-lt"/>
                <a:cs typeface="Roboto Cn"/>
              </a:rPr>
              <a:t> </a:t>
            </a:r>
            <a:r>
              <a:rPr sz="5000" b="1" spc="55" dirty="0" err="1" smtClean="0">
                <a:solidFill>
                  <a:srgbClr val="FFFFFF"/>
                </a:solidFill>
                <a:latin typeface="+mj-lt"/>
                <a:cs typeface="Roboto Cn"/>
              </a:rPr>
              <a:t>Tekstil</a:t>
            </a:r>
            <a:endParaRPr sz="5000" dirty="0" smtClean="0">
              <a:latin typeface="+mj-lt"/>
              <a:cs typeface="Roboto Cn"/>
            </a:endParaRPr>
          </a:p>
          <a:p>
            <a:pPr marL="833755" marR="498475" indent="-457200">
              <a:lnSpc>
                <a:spcPct val="116100"/>
              </a:lnSpc>
              <a:spcBef>
                <a:spcPts val="3075"/>
              </a:spcBef>
              <a:buFont typeface="Arial" panose="020B0604020202020204" pitchFamily="34" charset="0"/>
              <a:buChar char="•"/>
            </a:pP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Çoğu</a:t>
            </a:r>
            <a:r>
              <a:rPr sz="30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SQL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tabanlı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,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bir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çok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farklı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platformdan</a:t>
            </a:r>
            <a:r>
              <a:rPr sz="30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sağlanan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verilerin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,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makine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öğrenmesi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algoritmalarına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uygun</a:t>
            </a:r>
            <a:r>
              <a:rPr sz="30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hale </a:t>
            </a:r>
            <a:r>
              <a:rPr sz="3000" spc="-68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getirilen</a:t>
            </a:r>
            <a:r>
              <a:rPr sz="30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data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pipeline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oluşturulması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.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Python</a:t>
            </a:r>
            <a:r>
              <a:rPr sz="30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kütüphaneleri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kullanılarak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analiz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edilebilmesini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,</a:t>
            </a:r>
            <a:r>
              <a:rPr sz="30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veri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üzerinde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gezinmeyi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,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verinin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linklenmesi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ve</a:t>
            </a:r>
            <a:r>
              <a:rPr sz="30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izini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sağlayacak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bir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platform</a:t>
            </a:r>
            <a:r>
              <a:rPr sz="30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geliştirilmesi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.</a:t>
            </a:r>
            <a:endParaRPr sz="3000" dirty="0" smtClean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00" dirty="0">
              <a:latin typeface="+mj-lt"/>
              <a:cs typeface="Times New Roman"/>
            </a:endParaRPr>
          </a:p>
          <a:p>
            <a:pPr marL="833755" marR="1111250" indent="-457200">
              <a:lnSpc>
                <a:spcPct val="1161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Proje</a:t>
            </a:r>
            <a:r>
              <a:rPr sz="30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veri</a:t>
            </a:r>
            <a:r>
              <a:rPr sz="30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tabanı</a:t>
            </a:r>
            <a:r>
              <a:rPr sz="30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oluşturma</a:t>
            </a:r>
            <a:r>
              <a:rPr sz="30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ve</a:t>
            </a:r>
            <a:r>
              <a:rPr sz="30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makine</a:t>
            </a:r>
            <a:r>
              <a:rPr sz="30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öğrenmesi</a:t>
            </a:r>
            <a:r>
              <a:rPr sz="30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algoritmalarını</a:t>
            </a:r>
            <a:r>
              <a:rPr sz="30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içermemekle,</a:t>
            </a:r>
            <a:r>
              <a:rPr sz="30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bu</a:t>
            </a:r>
            <a:r>
              <a:rPr sz="30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+mj-lt"/>
                <a:cs typeface="Times New Roman"/>
              </a:rPr>
              <a:t>2</a:t>
            </a:r>
            <a:r>
              <a:rPr sz="30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süreç</a:t>
            </a:r>
            <a:r>
              <a:rPr sz="30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arasında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 err="1" smtClean="0">
                <a:solidFill>
                  <a:srgbClr val="FFFFFF"/>
                </a:solidFill>
                <a:latin typeface="+mj-lt"/>
                <a:cs typeface="Times New Roman"/>
              </a:rPr>
              <a:t>üst</a:t>
            </a:r>
            <a:r>
              <a:rPr sz="3000" spc="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veri </a:t>
            </a:r>
            <a:r>
              <a:rPr sz="3000" spc="-6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hazırlama havuzunu geliştirme konu başlığını içermektedir.</a:t>
            </a:r>
            <a:endParaRPr sz="3000" dirty="0">
              <a:latin typeface="+mj-lt"/>
              <a:cs typeface="Times New Roman"/>
            </a:endParaRPr>
          </a:p>
        </p:txBody>
      </p:sp>
      <p:sp>
        <p:nvSpPr>
          <p:cNvPr id="23" name="Eksi 22"/>
          <p:cNvSpPr/>
          <p:nvPr/>
        </p:nvSpPr>
        <p:spPr>
          <a:xfrm>
            <a:off x="2819400" y="2249764"/>
            <a:ext cx="58435" cy="3506487"/>
          </a:xfrm>
          <a:prstGeom prst="mathMin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6" y="0"/>
            <a:ext cx="18288000" cy="10287000"/>
            <a:chOff x="446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51776" y="0"/>
              <a:ext cx="6736223" cy="63588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6365" y="0"/>
              <a:ext cx="12725399" cy="10286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871" y="400163"/>
              <a:ext cx="4029074" cy="20192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" y="7752174"/>
              <a:ext cx="18287553" cy="25348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73426" y="400163"/>
              <a:ext cx="2257424" cy="22574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2908" y="4083153"/>
              <a:ext cx="8115299" cy="517207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16349" y="4083153"/>
              <a:ext cx="8115300" cy="5172074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80208" y="3013285"/>
            <a:ext cx="316865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b="1" spc="555" dirty="0">
                <a:latin typeface="+mj-lt"/>
                <a:cs typeface="Cambria"/>
              </a:rPr>
              <a:t>Beklenti</a:t>
            </a:r>
            <a:endParaRPr sz="5200" dirty="0">
              <a:latin typeface="+mj-lt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4352" y="4331272"/>
            <a:ext cx="7893855" cy="2703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181610" indent="-457200">
              <a:lnSpc>
                <a:spcPct val="116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3000" dirty="0">
                <a:solidFill>
                  <a:schemeClr val="bg1"/>
                </a:solidFill>
                <a:latin typeface="+mj-lt"/>
              </a:rPr>
              <a:t>Makine öğrenmesi algoritmalarını üretim iş sistemlerinde uygulamış, konusunda uzman bir ekip olması. </a:t>
            </a:r>
            <a:endParaRPr lang="tr-TR" sz="3000" dirty="0" smtClean="0">
              <a:solidFill>
                <a:schemeClr val="bg1"/>
              </a:solidFill>
              <a:latin typeface="+mj-lt"/>
            </a:endParaRPr>
          </a:p>
          <a:p>
            <a:pPr marL="469900" marR="181610" indent="-457200">
              <a:lnSpc>
                <a:spcPct val="116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tr-TR" sz="30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3000" dirty="0">
                <a:solidFill>
                  <a:schemeClr val="bg1"/>
                </a:solidFill>
                <a:latin typeface="+mj-lt"/>
              </a:rPr>
              <a:t>Özellikle </a:t>
            </a:r>
            <a:r>
              <a:rPr lang="tr-TR" sz="3000" dirty="0" err="1">
                <a:solidFill>
                  <a:schemeClr val="bg1"/>
                </a:solidFill>
                <a:latin typeface="+mj-lt"/>
              </a:rPr>
              <a:t>python</a:t>
            </a:r>
            <a:r>
              <a:rPr lang="tr-TR" sz="3000" dirty="0">
                <a:solidFill>
                  <a:schemeClr val="bg1"/>
                </a:solidFill>
                <a:latin typeface="+mj-lt"/>
              </a:rPr>
              <a:t> ve </a:t>
            </a:r>
            <a:r>
              <a:rPr lang="tr-TR" sz="3000" dirty="0" err="1">
                <a:solidFill>
                  <a:schemeClr val="bg1"/>
                </a:solidFill>
                <a:latin typeface="+mj-lt"/>
              </a:rPr>
              <a:t>django</a:t>
            </a:r>
            <a:r>
              <a:rPr lang="tr-TR" sz="3000" dirty="0">
                <a:solidFill>
                  <a:schemeClr val="bg1"/>
                </a:solidFill>
                <a:latin typeface="+mj-lt"/>
              </a:rPr>
              <a:t> konusunda bilgi sahibi olması.</a:t>
            </a:r>
            <a:endParaRPr sz="3000" dirty="0">
              <a:solidFill>
                <a:schemeClr val="bg1"/>
              </a:solidFill>
              <a:latin typeface="+mj-lt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411001" y="4331272"/>
            <a:ext cx="7616190" cy="3677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4425" marR="86360" indent="-457200">
              <a:lnSpc>
                <a:spcPct val="116100"/>
              </a:lnSpc>
              <a:spcBef>
                <a:spcPts val="4640"/>
              </a:spcBef>
              <a:buFont typeface="Arial" panose="020B0604020202020204" pitchFamily="34" charset="0"/>
              <a:buChar char="•"/>
            </a:pPr>
            <a:r>
              <a:rPr sz="3000" spc="-40" dirty="0" err="1" smtClean="0">
                <a:solidFill>
                  <a:srgbClr val="FFFFFF"/>
                </a:solidFill>
                <a:latin typeface="+mj-lt"/>
                <a:cs typeface="Times New Roman"/>
              </a:rPr>
              <a:t>Makine</a:t>
            </a:r>
            <a:r>
              <a:rPr sz="30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öğrenmesi algoritmalarını üretim </a:t>
            </a:r>
            <a:r>
              <a:rPr sz="3000" dirty="0">
                <a:solidFill>
                  <a:srgbClr val="FFFFFF"/>
                </a:solidFill>
                <a:latin typeface="+mj-lt"/>
                <a:cs typeface="Times New Roman"/>
              </a:rPr>
              <a:t>iş </a:t>
            </a:r>
            <a:r>
              <a:rPr sz="3000" spc="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sistemelerinde uygulamış, konusunda uzman bir </a:t>
            </a:r>
            <a:r>
              <a:rPr sz="3000" spc="-6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ekip</a:t>
            </a:r>
            <a:r>
              <a:rPr sz="3000" spc="-1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olması.</a:t>
            </a:r>
            <a:endParaRPr sz="3000" dirty="0">
              <a:latin typeface="+mj-lt"/>
              <a:cs typeface="Times New Roman"/>
            </a:endParaRPr>
          </a:p>
          <a:p>
            <a:pPr marL="1114425" marR="629285" indent="-457200">
              <a:lnSpc>
                <a:spcPct val="116100"/>
              </a:lnSpc>
              <a:buFont typeface="Arial" panose="020B0604020202020204" pitchFamily="34" charset="0"/>
              <a:buChar char="•"/>
            </a:pPr>
            <a:r>
              <a:rPr sz="3000" spc="-25" dirty="0" err="1" smtClean="0">
                <a:solidFill>
                  <a:srgbClr val="FFFFFF"/>
                </a:solidFill>
                <a:latin typeface="+mj-lt"/>
                <a:cs typeface="Times New Roman"/>
              </a:rPr>
              <a:t>Özellikle</a:t>
            </a:r>
            <a:r>
              <a:rPr sz="3000" spc="-25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python ve django konusunda bilgi </a:t>
            </a:r>
            <a:r>
              <a:rPr sz="3000" spc="-68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sahibi</a:t>
            </a:r>
            <a:r>
              <a:rPr sz="3000" spc="-1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olması.</a:t>
            </a:r>
            <a:endParaRPr sz="3000" dirty="0">
              <a:latin typeface="+mj-lt"/>
              <a:cs typeface="Times New Roman"/>
            </a:endParaRPr>
          </a:p>
          <a:p>
            <a:pPr marL="1114425" indent="-457200">
              <a:lnSpc>
                <a:spcPct val="100000"/>
              </a:lnSpc>
              <a:spcBef>
                <a:spcPts val="540"/>
              </a:spcBef>
              <a:buFont typeface="Arial" panose="020B0604020202020204" pitchFamily="34" charset="0"/>
              <a:buChar char="•"/>
            </a:pP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İletişimi kuvvetli</a:t>
            </a:r>
            <a:r>
              <a:rPr sz="30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ve problem</a:t>
            </a:r>
            <a:r>
              <a:rPr sz="30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tespitinde</a:t>
            </a:r>
            <a:r>
              <a:rPr sz="300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+mj-lt"/>
                <a:cs typeface="Times New Roman"/>
              </a:rPr>
              <a:t>başarılı</a:t>
            </a:r>
            <a:endParaRPr sz="3000" dirty="0">
              <a:latin typeface="+mj-lt"/>
              <a:cs typeface="Times New Roman"/>
            </a:endParaRPr>
          </a:p>
        </p:txBody>
      </p:sp>
      <p:sp>
        <p:nvSpPr>
          <p:cNvPr id="21" name="object 10"/>
          <p:cNvSpPr txBox="1">
            <a:spLocks/>
          </p:cNvSpPr>
          <p:nvPr/>
        </p:nvSpPr>
        <p:spPr>
          <a:xfrm>
            <a:off x="9541369" y="3013285"/>
            <a:ext cx="8195628" cy="8130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6200" b="0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tr-TR" sz="5200" b="1" kern="0" spc="555" dirty="0" smtClean="0">
                <a:latin typeface="+mj-lt"/>
                <a:cs typeface="Cambria"/>
              </a:rPr>
              <a:t>Tedarikçi Özellikleri</a:t>
            </a:r>
            <a:endParaRPr lang="tr-TR" sz="5200" kern="0" dirty="0">
              <a:latin typeface="+mj-lt"/>
              <a:cs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1776" y="3"/>
            <a:ext cx="6736223" cy="63588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8770"/>
            <a:ext cx="18287776" cy="10286996"/>
            <a:chOff x="0" y="4"/>
            <a:chExt cx="18287776" cy="10286996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50780"/>
              <a:ext cx="7286933" cy="6730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3891" y="4"/>
              <a:ext cx="12725399" cy="102869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3" y="7752178"/>
              <a:ext cx="18287553" cy="25348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871" y="400166"/>
              <a:ext cx="4029074" cy="20192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830602" y="320259"/>
              <a:ext cx="2170373" cy="217037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189" y="3775418"/>
              <a:ext cx="8115299" cy="51720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92128" y="3790680"/>
              <a:ext cx="8810625" cy="166687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079614" y="915984"/>
            <a:ext cx="5528945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70" dirty="0"/>
              <a:t>Çözüm</a:t>
            </a:r>
            <a:r>
              <a:rPr spc="-335" dirty="0"/>
              <a:t> </a:t>
            </a:r>
            <a:r>
              <a:rPr spc="415" dirty="0"/>
              <a:t>Dosyası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92128" y="2985692"/>
            <a:ext cx="803655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12595" algn="l"/>
                <a:tab pos="4239260" algn="l"/>
                <a:tab pos="6729730" algn="l"/>
              </a:tabLst>
            </a:pPr>
            <a:r>
              <a:rPr sz="3500" b="1" spc="310" dirty="0">
                <a:solidFill>
                  <a:srgbClr val="FFFFFF"/>
                </a:solidFill>
                <a:latin typeface="+mj-lt"/>
                <a:cs typeface="Cambria"/>
              </a:rPr>
              <a:t>Dijital	</a:t>
            </a:r>
            <a:r>
              <a:rPr sz="3500" b="1" spc="450" dirty="0">
                <a:solidFill>
                  <a:srgbClr val="FFFFFF"/>
                </a:solidFill>
                <a:latin typeface="+mj-lt"/>
                <a:cs typeface="Cambria"/>
              </a:rPr>
              <a:t>Dönüşüm	</a:t>
            </a:r>
            <a:r>
              <a:rPr sz="3500" b="1" spc="315" dirty="0">
                <a:solidFill>
                  <a:srgbClr val="FFFFFF"/>
                </a:solidFill>
                <a:latin typeface="+mj-lt"/>
                <a:cs typeface="Cambria"/>
              </a:rPr>
              <a:t>Teknoloji	</a:t>
            </a:r>
            <a:r>
              <a:rPr sz="3500" b="1" spc="340" dirty="0">
                <a:solidFill>
                  <a:srgbClr val="FFFFFF"/>
                </a:solidFill>
                <a:latin typeface="+mj-lt"/>
                <a:cs typeface="Cambria"/>
              </a:rPr>
              <a:t>Alanı</a:t>
            </a:r>
            <a:endParaRPr sz="3500" dirty="0">
              <a:latin typeface="+mj-lt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92128" y="6328131"/>
            <a:ext cx="800036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7569" algn="l"/>
                <a:tab pos="3039745" algn="l"/>
                <a:tab pos="6407150" algn="l"/>
              </a:tabLst>
            </a:pPr>
            <a:r>
              <a:rPr sz="3500" b="1" spc="610" dirty="0">
                <a:solidFill>
                  <a:srgbClr val="FFFFFF"/>
                </a:solidFill>
                <a:latin typeface="+mj-lt"/>
                <a:cs typeface="Cambria"/>
              </a:rPr>
              <a:t>Ö</a:t>
            </a:r>
            <a:r>
              <a:rPr sz="3500" b="1" spc="430" dirty="0">
                <a:solidFill>
                  <a:srgbClr val="FFFFFF"/>
                </a:solidFill>
                <a:latin typeface="+mj-lt"/>
                <a:cs typeface="Cambria"/>
              </a:rPr>
              <a:t>n</a:t>
            </a:r>
            <a:r>
              <a:rPr sz="3500" b="1" dirty="0">
                <a:solidFill>
                  <a:srgbClr val="FFFFFF"/>
                </a:solidFill>
                <a:latin typeface="+mj-lt"/>
                <a:cs typeface="Cambria"/>
              </a:rPr>
              <a:t>	</a:t>
            </a:r>
            <a:r>
              <a:rPr sz="3500" b="1" spc="720" dirty="0">
                <a:solidFill>
                  <a:srgbClr val="FFFFFF"/>
                </a:solidFill>
                <a:latin typeface="+mj-lt"/>
                <a:cs typeface="Cambria"/>
              </a:rPr>
              <a:t>G</a:t>
            </a:r>
            <a:r>
              <a:rPr sz="3500" b="1" spc="335" dirty="0">
                <a:solidFill>
                  <a:srgbClr val="FFFFFF"/>
                </a:solidFill>
                <a:latin typeface="+mj-lt"/>
                <a:cs typeface="Cambria"/>
              </a:rPr>
              <a:t>ö</a:t>
            </a:r>
            <a:r>
              <a:rPr sz="3500" b="1" spc="220" dirty="0">
                <a:solidFill>
                  <a:srgbClr val="FFFFFF"/>
                </a:solidFill>
                <a:latin typeface="+mj-lt"/>
                <a:cs typeface="Cambria"/>
              </a:rPr>
              <a:t>r</a:t>
            </a:r>
            <a:r>
              <a:rPr sz="3500" b="1" spc="445" dirty="0">
                <a:solidFill>
                  <a:srgbClr val="FFFFFF"/>
                </a:solidFill>
                <a:latin typeface="+mj-lt"/>
                <a:cs typeface="Cambria"/>
              </a:rPr>
              <a:t>ü</a:t>
            </a:r>
            <a:r>
              <a:rPr sz="3500" b="1" spc="245" dirty="0">
                <a:solidFill>
                  <a:srgbClr val="FFFFFF"/>
                </a:solidFill>
                <a:latin typeface="+mj-lt"/>
                <a:cs typeface="Cambria"/>
              </a:rPr>
              <a:t>l</a:t>
            </a:r>
            <a:r>
              <a:rPr sz="3500" b="1" spc="360" dirty="0">
                <a:solidFill>
                  <a:srgbClr val="FFFFFF"/>
                </a:solidFill>
                <a:latin typeface="+mj-lt"/>
                <a:cs typeface="Cambria"/>
              </a:rPr>
              <a:t>e</a:t>
            </a:r>
            <a:r>
              <a:rPr sz="3500" b="1" spc="430" dirty="0">
                <a:solidFill>
                  <a:srgbClr val="FFFFFF"/>
                </a:solidFill>
                <a:latin typeface="+mj-lt"/>
                <a:cs typeface="Cambria"/>
              </a:rPr>
              <a:t>n</a:t>
            </a:r>
            <a:r>
              <a:rPr sz="3500" b="1" dirty="0">
                <a:solidFill>
                  <a:srgbClr val="FFFFFF"/>
                </a:solidFill>
                <a:latin typeface="+mj-lt"/>
                <a:cs typeface="Cambria"/>
              </a:rPr>
              <a:t>	</a:t>
            </a:r>
            <a:r>
              <a:rPr sz="3500" b="1" spc="720" dirty="0">
                <a:solidFill>
                  <a:srgbClr val="FFFFFF"/>
                </a:solidFill>
                <a:latin typeface="+mj-lt"/>
                <a:cs typeface="Cambria"/>
              </a:rPr>
              <a:t>G</a:t>
            </a:r>
            <a:r>
              <a:rPr sz="3500" b="1" spc="360" dirty="0">
                <a:solidFill>
                  <a:srgbClr val="FFFFFF"/>
                </a:solidFill>
                <a:latin typeface="+mj-lt"/>
                <a:cs typeface="Cambria"/>
              </a:rPr>
              <a:t>e</a:t>
            </a:r>
            <a:r>
              <a:rPr sz="3500" b="1" spc="220" dirty="0">
                <a:solidFill>
                  <a:srgbClr val="FFFFFF"/>
                </a:solidFill>
                <a:latin typeface="+mj-lt"/>
                <a:cs typeface="Cambria"/>
              </a:rPr>
              <a:t>r</a:t>
            </a:r>
            <a:r>
              <a:rPr sz="3500" b="1" spc="484" dirty="0">
                <a:solidFill>
                  <a:srgbClr val="FFFFFF"/>
                </a:solidFill>
                <a:latin typeface="+mj-lt"/>
                <a:cs typeface="Cambria"/>
              </a:rPr>
              <a:t>ç</a:t>
            </a:r>
            <a:r>
              <a:rPr sz="3500" b="1" spc="360" dirty="0">
                <a:solidFill>
                  <a:srgbClr val="FFFFFF"/>
                </a:solidFill>
                <a:latin typeface="+mj-lt"/>
                <a:cs typeface="Cambria"/>
              </a:rPr>
              <a:t>e</a:t>
            </a:r>
            <a:r>
              <a:rPr sz="3500" b="1" spc="345" dirty="0">
                <a:solidFill>
                  <a:srgbClr val="FFFFFF"/>
                </a:solidFill>
                <a:latin typeface="+mj-lt"/>
                <a:cs typeface="Cambria"/>
              </a:rPr>
              <a:t>k</a:t>
            </a:r>
            <a:r>
              <a:rPr sz="3500" b="1" spc="245" dirty="0">
                <a:solidFill>
                  <a:srgbClr val="FFFFFF"/>
                </a:solidFill>
                <a:latin typeface="+mj-lt"/>
                <a:cs typeface="Cambria"/>
              </a:rPr>
              <a:t>l</a:t>
            </a:r>
            <a:r>
              <a:rPr sz="3500" b="1" spc="360" dirty="0">
                <a:solidFill>
                  <a:srgbClr val="FFFFFF"/>
                </a:solidFill>
                <a:latin typeface="+mj-lt"/>
                <a:cs typeface="Cambria"/>
              </a:rPr>
              <a:t>e</a:t>
            </a:r>
            <a:r>
              <a:rPr sz="3500" b="1" spc="355" dirty="0">
                <a:solidFill>
                  <a:srgbClr val="FFFFFF"/>
                </a:solidFill>
                <a:latin typeface="+mj-lt"/>
                <a:cs typeface="Cambria"/>
              </a:rPr>
              <a:t>ş</a:t>
            </a:r>
            <a:r>
              <a:rPr sz="3500" b="1" spc="580" dirty="0">
                <a:solidFill>
                  <a:srgbClr val="FFFFFF"/>
                </a:solidFill>
                <a:latin typeface="+mj-lt"/>
                <a:cs typeface="Cambria"/>
              </a:rPr>
              <a:t>m</a:t>
            </a:r>
            <a:r>
              <a:rPr sz="3500" b="1" spc="365" dirty="0">
                <a:solidFill>
                  <a:srgbClr val="FFFFFF"/>
                </a:solidFill>
                <a:latin typeface="+mj-lt"/>
                <a:cs typeface="Cambria"/>
              </a:rPr>
              <a:t>e</a:t>
            </a:r>
            <a:r>
              <a:rPr sz="3500" b="1" dirty="0">
                <a:solidFill>
                  <a:srgbClr val="FFFFFF"/>
                </a:solidFill>
                <a:latin typeface="+mj-lt"/>
                <a:cs typeface="Cambria"/>
              </a:rPr>
              <a:t>	</a:t>
            </a:r>
            <a:r>
              <a:rPr sz="3500" b="1" spc="725" dirty="0">
                <a:solidFill>
                  <a:srgbClr val="FFFFFF"/>
                </a:solidFill>
                <a:latin typeface="+mj-lt"/>
                <a:cs typeface="Cambria"/>
              </a:rPr>
              <a:t>S</a:t>
            </a:r>
            <a:r>
              <a:rPr sz="3500" b="1" spc="445" dirty="0">
                <a:solidFill>
                  <a:srgbClr val="FFFFFF"/>
                </a:solidFill>
                <a:latin typeface="+mj-lt"/>
                <a:cs typeface="Cambria"/>
              </a:rPr>
              <a:t>ü</a:t>
            </a:r>
            <a:r>
              <a:rPr sz="3500" b="1" spc="220" dirty="0">
                <a:solidFill>
                  <a:srgbClr val="FFFFFF"/>
                </a:solidFill>
                <a:latin typeface="+mj-lt"/>
                <a:cs typeface="Cambria"/>
              </a:rPr>
              <a:t>r</a:t>
            </a:r>
            <a:r>
              <a:rPr sz="3500" b="1" spc="360" dirty="0">
                <a:solidFill>
                  <a:srgbClr val="FFFFFF"/>
                </a:solidFill>
                <a:latin typeface="+mj-lt"/>
                <a:cs typeface="Cambria"/>
              </a:rPr>
              <a:t>e</a:t>
            </a:r>
            <a:r>
              <a:rPr sz="3500" b="1" spc="355" dirty="0">
                <a:solidFill>
                  <a:srgbClr val="FFFFFF"/>
                </a:solidFill>
                <a:latin typeface="+mj-lt"/>
                <a:cs typeface="Cambria"/>
              </a:rPr>
              <a:t>s</a:t>
            </a:r>
            <a:r>
              <a:rPr sz="3500" b="1" spc="225" dirty="0">
                <a:solidFill>
                  <a:srgbClr val="FFFFFF"/>
                </a:solidFill>
                <a:latin typeface="+mj-lt"/>
                <a:cs typeface="Cambria"/>
              </a:rPr>
              <a:t>i</a:t>
            </a:r>
            <a:endParaRPr sz="3500" dirty="0">
              <a:latin typeface="+mj-lt"/>
              <a:cs typeface="Cambria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sz="half" idx="2"/>
          </p:nvPr>
        </p:nvSpPr>
        <p:spPr>
          <a:xfrm>
            <a:off x="453350" y="4041418"/>
            <a:ext cx="8137679" cy="43577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315" marR="5080" indent="-342900">
              <a:lnSpc>
                <a:spcPct val="116500"/>
              </a:lnSpc>
              <a:spcBef>
                <a:spcPts val="2675"/>
              </a:spcBef>
              <a:buFont typeface="Arial" panose="020B0604020202020204" pitchFamily="34" charset="0"/>
              <a:buChar char="•"/>
            </a:pPr>
            <a:r>
              <a:rPr sz="2200" b="0" spc="-5" dirty="0" err="1" smtClean="0">
                <a:latin typeface="+mj-lt"/>
                <a:cs typeface="Times New Roman"/>
              </a:rPr>
              <a:t>Çözümün</a:t>
            </a:r>
            <a:r>
              <a:rPr sz="2200" b="0" spc="-5" dirty="0" smtClean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konusu, rdbms sistemindeki canlı verilerden anlık 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olarak veriler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olap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sistemine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aktarılması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ve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olap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üzerinde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etl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ve </a:t>
            </a:r>
            <a:r>
              <a:rPr sz="2200" b="0" spc="-535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batch query</a:t>
            </a:r>
            <a:r>
              <a:rPr sz="2200" b="0" dirty="0">
                <a:latin typeface="+mj-lt"/>
                <a:cs typeface="Times New Roman"/>
              </a:rPr>
              <a:t> ile</a:t>
            </a:r>
            <a:r>
              <a:rPr sz="2200" b="0" spc="-5" dirty="0">
                <a:latin typeface="+mj-lt"/>
                <a:cs typeface="Times New Roman"/>
              </a:rPr>
              <a:t> kullanıcının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anlık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verilerle analitik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çözümler 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üretmesinin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yolunu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açmaktır.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Yeni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dijital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dönüşüm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projelerinin </a:t>
            </a:r>
            <a:r>
              <a:rPr sz="2200" b="0" spc="-535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oluşturulmasına altyapi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sağlayacaktır.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Geliştirilen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çözüm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IOT 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cihazlarından elde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edilen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milyonlarca dijital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veri</a:t>
            </a:r>
            <a:r>
              <a:rPr sz="2200" b="0" dirty="0">
                <a:latin typeface="+mj-lt"/>
                <a:cs typeface="Times New Roman"/>
              </a:rPr>
              <a:t> ile </a:t>
            </a:r>
            <a:r>
              <a:rPr sz="2200" b="0" spc="-5" dirty="0">
                <a:latin typeface="+mj-lt"/>
                <a:cs typeface="Times New Roman"/>
              </a:rPr>
              <a:t>analitik 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aksiyonlar</a:t>
            </a:r>
            <a:r>
              <a:rPr sz="2200" b="0" spc="-1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alınmasını sağlayacaktır.</a:t>
            </a:r>
            <a:endParaRPr sz="2200" dirty="0">
              <a:latin typeface="+mj-lt"/>
              <a:cs typeface="Times New Roman"/>
            </a:endParaRPr>
          </a:p>
          <a:p>
            <a:pPr marL="526415">
              <a:lnSpc>
                <a:spcPct val="100000"/>
              </a:lnSpc>
              <a:spcBef>
                <a:spcPts val="434"/>
              </a:spcBef>
            </a:pPr>
            <a:r>
              <a:rPr lang="tr-TR" sz="2200" b="0" spc="-5" dirty="0" smtClean="0">
                <a:latin typeface="+mj-lt"/>
                <a:cs typeface="Times New Roman"/>
              </a:rPr>
              <a:t>      </a:t>
            </a:r>
            <a:r>
              <a:rPr sz="2200" b="0" spc="-5" dirty="0" err="1" smtClean="0">
                <a:latin typeface="+mj-lt"/>
                <a:cs typeface="Times New Roman"/>
              </a:rPr>
              <a:t>Hedefler</a:t>
            </a:r>
            <a:r>
              <a:rPr sz="2200" b="0" spc="-5" dirty="0">
                <a:latin typeface="+mj-lt"/>
                <a:cs typeface="Times New Roman"/>
              </a:rPr>
              <a:t>:</a:t>
            </a:r>
            <a:endParaRPr sz="2200" dirty="0">
              <a:latin typeface="+mj-lt"/>
              <a:cs typeface="Times New Roman"/>
            </a:endParaRPr>
          </a:p>
          <a:p>
            <a:pPr marL="939165" marR="438784" indent="-342900">
              <a:lnSpc>
                <a:spcPct val="116500"/>
              </a:lnSpc>
              <a:buFont typeface="Arial" panose="020B0604020202020204" pitchFamily="34" charset="0"/>
              <a:buChar char="•"/>
            </a:pPr>
            <a:r>
              <a:rPr sz="2200" b="0" spc="-5" dirty="0">
                <a:latin typeface="+mj-lt"/>
                <a:cs typeface="Times New Roman"/>
              </a:rPr>
              <a:t>OLAP sisteminin kurulmasi ve Realtime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Streaming olmasi </a:t>
            </a:r>
            <a:r>
              <a:rPr sz="2200" b="0" spc="-535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ML</a:t>
            </a:r>
            <a:r>
              <a:rPr sz="2200" b="0" spc="-1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Tasklarin olusturulmasi</a:t>
            </a:r>
            <a:endParaRPr sz="2200" dirty="0">
              <a:latin typeface="+mj-lt"/>
              <a:cs typeface="Times New Roman"/>
            </a:endParaRPr>
          </a:p>
          <a:p>
            <a:pPr marL="939165" indent="-34290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sz="2200" b="0" spc="-5" dirty="0" smtClean="0">
                <a:latin typeface="+mj-lt"/>
                <a:cs typeface="Times New Roman"/>
              </a:rPr>
              <a:t>T</a:t>
            </a:r>
            <a:r>
              <a:rPr lang="tr-TR" sz="2200" b="0" spc="-5" dirty="0" smtClean="0">
                <a:latin typeface="+mj-lt"/>
                <a:cs typeface="Times New Roman"/>
              </a:rPr>
              <a:t>ü</a:t>
            </a:r>
            <a:r>
              <a:rPr sz="2200" b="0" spc="-5" dirty="0" smtClean="0">
                <a:latin typeface="+mj-lt"/>
                <a:cs typeface="Times New Roman"/>
              </a:rPr>
              <a:t>m </a:t>
            </a:r>
            <a:r>
              <a:rPr sz="2200" b="0" spc="-5" dirty="0">
                <a:latin typeface="+mj-lt"/>
                <a:cs typeface="Times New Roman"/>
              </a:rPr>
              <a:t>sistemin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testlerinin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yapilarak</a:t>
            </a:r>
            <a:r>
              <a:rPr sz="2200" b="0" dirty="0">
                <a:latin typeface="+mj-lt"/>
                <a:cs typeface="Times New Roman"/>
              </a:rPr>
              <a:t> </a:t>
            </a:r>
            <a:r>
              <a:rPr sz="2200" b="0" spc="-5" dirty="0">
                <a:latin typeface="+mj-lt"/>
                <a:cs typeface="Times New Roman"/>
              </a:rPr>
              <a:t>teslim edilmesi</a:t>
            </a:r>
            <a:endParaRPr sz="2200" dirty="0">
              <a:latin typeface="+mj-lt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23133" y="4007043"/>
            <a:ext cx="4897517" cy="817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Büyük Veri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&amp; </a:t>
            </a:r>
            <a:r>
              <a:rPr sz="2200" spc="-5" dirty="0" err="1">
                <a:solidFill>
                  <a:srgbClr val="FFFFFF"/>
                </a:solidFill>
                <a:latin typeface="+mj-lt"/>
                <a:cs typeface="Times New Roman"/>
              </a:rPr>
              <a:t>Analizleri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endParaRPr lang="tr-TR" sz="2200" spc="-5" dirty="0" smtClean="0">
              <a:solidFill>
                <a:srgbClr val="FFFFFF"/>
              </a:solidFill>
              <a:latin typeface="+mj-lt"/>
              <a:cs typeface="Times New Roman"/>
            </a:endParaRPr>
          </a:p>
          <a:p>
            <a:pPr marL="355600" marR="5080" indent="-342900">
              <a:lnSpc>
                <a:spcPct val="1165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200" dirty="0" smtClean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Yapay</a:t>
            </a:r>
            <a:r>
              <a:rPr sz="2200" spc="-2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Zeka</a:t>
            </a:r>
            <a:r>
              <a:rPr sz="2200" spc="-1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+mj-lt"/>
                <a:cs typeface="Times New Roman"/>
              </a:rPr>
              <a:t>&amp;</a:t>
            </a:r>
            <a:r>
              <a:rPr sz="2200" spc="-1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Akıllı</a:t>
            </a:r>
            <a:r>
              <a:rPr sz="2200" spc="-15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+mj-lt"/>
                <a:cs typeface="Times New Roman"/>
              </a:rPr>
              <a:t>Sistemler</a:t>
            </a:r>
            <a:endParaRPr sz="2200" dirty="0">
              <a:latin typeface="+mj-lt"/>
              <a:cs typeface="Times New Roman"/>
            </a:endParaRPr>
          </a:p>
        </p:txBody>
      </p:sp>
      <p:sp>
        <p:nvSpPr>
          <p:cNvPr id="33" name="Dikdörtgen 32"/>
          <p:cNvSpPr/>
          <p:nvPr/>
        </p:nvSpPr>
        <p:spPr>
          <a:xfrm>
            <a:off x="651998" y="2989336"/>
            <a:ext cx="785279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8885" algn="l"/>
                <a:tab pos="4565650" algn="l"/>
                <a:tab pos="5261610" algn="l"/>
              </a:tabLst>
            </a:pPr>
            <a:r>
              <a:rPr lang="tr-TR" sz="3500" b="1" spc="475" dirty="0" smtClean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Çözümün	</a:t>
            </a:r>
            <a:r>
              <a:rPr lang="tr-TR" sz="3500" b="1" spc="445" dirty="0" smtClean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Konusu	</a:t>
            </a:r>
            <a:r>
              <a:rPr lang="tr-TR" sz="3500" b="1" spc="270" dirty="0" smtClean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ve	</a:t>
            </a:r>
            <a:r>
              <a:rPr lang="tr-TR" sz="3500" b="1" spc="360" dirty="0" smtClean="0">
                <a:solidFill>
                  <a:schemeClr val="bg1"/>
                </a:solidFill>
                <a:latin typeface="+mj-lt"/>
                <a:ea typeface="Cambria" panose="02040503050406030204" pitchFamily="18" charset="0"/>
              </a:rPr>
              <a:t>Hedefleri</a:t>
            </a:r>
            <a:endParaRPr lang="tr-TR" sz="3500" b="1" spc="360" dirty="0">
              <a:solidFill>
                <a:schemeClr val="bg1"/>
              </a:solidFill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34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192128" y="7269859"/>
            <a:ext cx="8810625" cy="1666874"/>
          </a:xfrm>
          <a:prstGeom prst="rect">
            <a:avLst/>
          </a:prstGeom>
          <a:ln>
            <a:noFill/>
          </a:ln>
        </p:spPr>
      </p:pic>
      <p:sp>
        <p:nvSpPr>
          <p:cNvPr id="36" name="Dikdörtgen 35"/>
          <p:cNvSpPr/>
          <p:nvPr/>
        </p:nvSpPr>
        <p:spPr>
          <a:xfrm>
            <a:off x="9423133" y="7443499"/>
            <a:ext cx="9144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535"/>
              </a:spcBef>
              <a:buFont typeface="Arial" panose="020B0604020202020204" pitchFamily="34" charset="0"/>
              <a:buChar char="•"/>
            </a:pPr>
            <a:r>
              <a:rPr lang="es-ES" sz="2200" spc="-55" dirty="0">
                <a:solidFill>
                  <a:srgbClr val="FFFFFF"/>
                </a:solidFill>
                <a:latin typeface="+mj-lt"/>
                <a:cs typeface="Times New Roman"/>
              </a:rPr>
              <a:t>1-6</a:t>
            </a:r>
            <a:r>
              <a:rPr lang="es-ES" sz="2200" spc="-40" dirty="0">
                <a:solidFill>
                  <a:srgbClr val="FFFFFF"/>
                </a:solidFill>
                <a:latin typeface="+mj-lt"/>
                <a:cs typeface="Times New Roman"/>
              </a:rPr>
              <a:t> </a:t>
            </a:r>
            <a:r>
              <a:rPr lang="es-ES" sz="2200" spc="-5" dirty="0" smtClean="0">
                <a:solidFill>
                  <a:srgbClr val="FFFFFF"/>
                </a:solidFill>
                <a:latin typeface="+mj-lt"/>
                <a:cs typeface="Times New Roman"/>
              </a:rPr>
              <a:t>ay</a:t>
            </a:r>
            <a:endParaRPr lang="es-ES" sz="2200" dirty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51776" y="0"/>
            <a:ext cx="6736223" cy="635889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550776"/>
              <a:ext cx="7286933" cy="67309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66365" y="0"/>
              <a:ext cx="12725399" cy="102869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6871" y="400162"/>
              <a:ext cx="4029074" cy="2019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6" y="7752173"/>
              <a:ext cx="18287553" cy="25348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67855" y="646250"/>
              <a:ext cx="369553" cy="615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367855" y="769294"/>
              <a:ext cx="215573" cy="615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337058" y="923100"/>
              <a:ext cx="461942" cy="3076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891389" y="707772"/>
              <a:ext cx="61592" cy="1230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014574" y="677011"/>
              <a:ext cx="61592" cy="1538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137758" y="646250"/>
              <a:ext cx="61592" cy="18456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476516" y="1292232"/>
              <a:ext cx="61592" cy="1230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599701" y="1138427"/>
              <a:ext cx="61592" cy="615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6121485" y="400161"/>
              <a:ext cx="1847769" cy="1876425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36725" marR="5080" indent="2284730">
              <a:lnSpc>
                <a:spcPct val="115900"/>
              </a:lnSpc>
              <a:spcBef>
                <a:spcPts val="100"/>
              </a:spcBef>
            </a:pPr>
            <a:r>
              <a:rPr spc="490" dirty="0"/>
              <a:t>Projenin </a:t>
            </a:r>
            <a:r>
              <a:rPr spc="560" dirty="0"/>
              <a:t>Anahtar </a:t>
            </a:r>
            <a:r>
              <a:rPr spc="565" dirty="0"/>
              <a:t> </a:t>
            </a:r>
            <a:r>
              <a:rPr spc="500" dirty="0"/>
              <a:t>Performans</a:t>
            </a:r>
            <a:r>
              <a:rPr spc="-330" dirty="0"/>
              <a:t> </a:t>
            </a:r>
            <a:r>
              <a:rPr spc="400" dirty="0"/>
              <a:t>Göstergeleri</a:t>
            </a:r>
            <a:r>
              <a:rPr spc="-325" dirty="0"/>
              <a:t> </a:t>
            </a:r>
            <a:r>
              <a:rPr spc="650" dirty="0"/>
              <a:t>(KPI)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99771" y="3439638"/>
            <a:ext cx="16661522" cy="3048912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3000" spc="3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DWH</a:t>
            </a:r>
            <a:r>
              <a:rPr sz="3000" spc="8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sisteminin</a:t>
            </a:r>
            <a:r>
              <a:rPr sz="3000" spc="8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5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tasarlanmasi</a:t>
            </a:r>
            <a:r>
              <a:rPr sz="3000" spc="8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ve</a:t>
            </a:r>
            <a:r>
              <a:rPr sz="3000" spc="8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metadata</a:t>
            </a:r>
            <a:r>
              <a:rPr sz="3000" spc="8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25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yapısının</a:t>
            </a:r>
            <a:r>
              <a:rPr sz="3000" spc="8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25" dirty="0" err="1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belirlenmesi</a:t>
            </a:r>
            <a:r>
              <a:rPr sz="3000" spc="85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tr-TR" sz="3000" b="1" spc="110" dirty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spcBef>
                <a:spcPts val="775"/>
              </a:spcBef>
              <a:buFont typeface="Arial" panose="020B0604020202020204" pitchFamily="34" charset="0"/>
              <a:buChar char="•"/>
            </a:pPr>
            <a:r>
              <a:rPr sz="3000" spc="10" dirty="0" err="1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Sistemin</a:t>
            </a:r>
            <a:r>
              <a:rPr sz="3000" spc="6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devreye</a:t>
            </a:r>
            <a:r>
              <a:rPr sz="3000" spc="6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alınması</a:t>
            </a:r>
            <a:endParaRPr sz="3000" dirty="0">
              <a:latin typeface="+mj-lt"/>
              <a:cs typeface="Times New Roman" panose="02020603050405020304" pitchFamily="18" charset="0"/>
            </a:endParaRPr>
          </a:p>
          <a:p>
            <a:pPr marL="469900" marR="6720205" indent="-457200">
              <a:lnSpc>
                <a:spcPts val="4880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r>
              <a:rPr sz="3000" spc="3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DWH</a:t>
            </a:r>
            <a:r>
              <a:rPr sz="3000" spc="7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14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metadata</a:t>
            </a:r>
            <a:r>
              <a:rPr sz="3000" spc="7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ve</a:t>
            </a:r>
            <a:r>
              <a:rPr sz="3000" spc="7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1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verilerinin</a:t>
            </a:r>
            <a:r>
              <a:rPr sz="3000" spc="7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15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test</a:t>
            </a:r>
            <a:r>
              <a:rPr sz="3000" spc="7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10" dirty="0" err="1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edilmesi</a:t>
            </a:r>
            <a:endParaRPr lang="tr-TR" sz="3000" spc="-10" dirty="0" smtClean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marL="469900" marR="6720205" indent="-457200">
              <a:lnSpc>
                <a:spcPts val="4880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r>
              <a:rPr sz="3000" spc="-1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78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3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DWH </a:t>
            </a:r>
            <a:r>
              <a:rPr sz="3000" spc="39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ML </a:t>
            </a:r>
            <a:r>
              <a:rPr sz="3000" spc="11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Task </a:t>
            </a:r>
            <a:r>
              <a:rPr sz="3000" spc="-3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gorevinde </a:t>
            </a:r>
            <a:r>
              <a:rPr sz="3000" spc="35" dirty="0" err="1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kullanılmasi</a:t>
            </a:r>
            <a:r>
              <a:rPr sz="3000" spc="3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4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endParaRPr lang="tr-TR" sz="3000" spc="40" dirty="0" smtClean="0">
              <a:solidFill>
                <a:srgbClr val="FFFFFF"/>
              </a:solidFill>
              <a:latin typeface="+mj-lt"/>
              <a:cs typeface="Times New Roman" panose="02020603050405020304" pitchFamily="18" charset="0"/>
            </a:endParaRPr>
          </a:p>
          <a:p>
            <a:pPr marL="469900" marR="6720205" indent="-457200">
              <a:lnSpc>
                <a:spcPts val="4880"/>
              </a:lnSpc>
              <a:spcBef>
                <a:spcPts val="85"/>
              </a:spcBef>
              <a:buFont typeface="Arial" panose="020B0604020202020204" pitchFamily="34" charset="0"/>
              <a:buChar char="•"/>
            </a:pPr>
            <a:r>
              <a:rPr sz="3000" spc="39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ML</a:t>
            </a:r>
            <a:r>
              <a:rPr sz="3000" spc="70" dirty="0" smtClean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5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task</a:t>
            </a:r>
            <a:r>
              <a:rPr sz="3000" spc="7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sonuclarının</a:t>
            </a:r>
            <a:r>
              <a:rPr sz="3000" spc="7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3000" spc="-2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değerlendirilmesi</a:t>
            </a:r>
            <a:endParaRPr sz="3000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6726" y="19452"/>
            <a:ext cx="5232732" cy="466684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45" y="388219"/>
            <a:ext cx="18287553" cy="9886838"/>
            <a:chOff x="446" y="400161"/>
            <a:chExt cx="18287553" cy="9886838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871" y="400162"/>
              <a:ext cx="4029074" cy="201929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6" y="7752173"/>
              <a:ext cx="18287553" cy="253482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367855" y="646250"/>
              <a:ext cx="369553" cy="615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67855" y="769294"/>
              <a:ext cx="215573" cy="615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37058" y="923100"/>
              <a:ext cx="461942" cy="3076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891389" y="707772"/>
              <a:ext cx="61592" cy="1230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14574" y="677011"/>
              <a:ext cx="61592" cy="1538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137758" y="646250"/>
              <a:ext cx="61592" cy="18456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476516" y="1292232"/>
              <a:ext cx="61592" cy="1230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599701" y="1138427"/>
              <a:ext cx="61592" cy="6152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121485" y="400161"/>
              <a:ext cx="1847769" cy="1876425"/>
            </a:xfrm>
            <a:prstGeom prst="rect">
              <a:avLst/>
            </a:prstGeom>
          </p:spPr>
        </p:pic>
      </p:grpSp>
      <p:sp>
        <p:nvSpPr>
          <p:cNvPr id="20" name="object 2"/>
          <p:cNvSpPr txBox="1">
            <a:spLocks noGrp="1"/>
          </p:cNvSpPr>
          <p:nvPr>
            <p:ph type="title"/>
          </p:nvPr>
        </p:nvSpPr>
        <p:spPr>
          <a:xfrm>
            <a:off x="2552548" y="2020815"/>
            <a:ext cx="12347575" cy="5109091"/>
          </a:xfrm>
          <a:prstGeom prst="rect">
            <a:avLst/>
          </a:prstGeom>
        </p:spPr>
        <p:txBody>
          <a:bodyPr vert="horz" wrap="square" lIns="0" tIns="670560" rIns="0" bIns="0" rtlCol="0">
            <a:spAutoFit/>
          </a:bodyPr>
          <a:lstStyle/>
          <a:p>
            <a:pPr marL="664845" algn="ctr">
              <a:spcBef>
                <a:spcPts val="5280"/>
              </a:spcBef>
            </a:pPr>
            <a:r>
              <a:rPr sz="9600" b="1" dirty="0" smtClean="0">
                <a:solidFill>
                  <a:srgbClr val="FF00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TEŞEKKÜRLER</a:t>
            </a:r>
            <a:r>
              <a:rPr lang="tr-TR" sz="9600" b="1" dirty="0" smtClean="0">
                <a:solidFill>
                  <a:srgbClr val="FF00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9600" b="1" dirty="0" smtClean="0">
                <a:solidFill>
                  <a:srgbClr val="FF00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9600" b="1" dirty="0" smtClean="0">
                <a:solidFill>
                  <a:srgbClr val="FF00B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tr-TR" sz="4000" b="1" dirty="0" smtClean="0">
                <a:solidFill>
                  <a:srgbClr val="FEFEFE"/>
                </a:solidFill>
                <a:latin typeface="Calibri-Bold" charset="0"/>
                <a:cs typeface="Calibri-Bold" charset="0"/>
              </a:rPr>
              <a:t>tusiadsd2.org</a:t>
            </a:r>
            <a:r>
              <a:rPr lang="en-US" altLang="tr-TR" sz="9600" b="1" dirty="0">
                <a:solidFill>
                  <a:srgbClr val="FEFEFE"/>
                </a:solidFill>
                <a:latin typeface="Calibri-Bold" charset="0"/>
                <a:cs typeface="Calibri-Bold" charset="0"/>
              </a:rPr>
              <a:t/>
            </a:r>
            <a:br>
              <a:rPr lang="en-US" altLang="tr-TR" sz="9600" b="1" dirty="0">
                <a:solidFill>
                  <a:srgbClr val="FEFEFE"/>
                </a:solidFill>
                <a:latin typeface="Calibri-Bold" charset="0"/>
                <a:cs typeface="Calibri-Bold" charset="0"/>
              </a:rPr>
            </a:br>
            <a:endParaRPr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9BF6D5C6-284E-30E2-CC33-C32D2F1FD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425" y="7291387"/>
            <a:ext cx="32162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227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altLang="tr-TR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@TÜSİAD SD2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8C087783-0E8C-9B0B-1A5D-D89A14A8F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775" y="7291387"/>
            <a:ext cx="30908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227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altLang="tr-TR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@TUSIADSD2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796C890F-FAB6-CF00-B55F-B68337567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4575" y="7291387"/>
            <a:ext cx="30908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227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altLang="tr-TR" sz="36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@TUSIADSD2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D28223FF-37A3-91DF-E172-28C0FCC8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0537" y="7291387"/>
            <a:ext cx="30908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22724" rIns="90000" bIns="4500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SC Regular" charset="0"/>
              </a:defRPr>
            </a:lvl9pPr>
          </a:lstStyle>
          <a:p>
            <a:pPr>
              <a:lnSpc>
                <a:spcPct val="83000"/>
              </a:lnSpc>
            </a:pPr>
            <a:r>
              <a:rPr lang="en-US" altLang="tr-TR" sz="36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@TUSIADSD2</a:t>
            </a:r>
          </a:p>
        </p:txBody>
      </p:sp>
      <p:pic>
        <p:nvPicPr>
          <p:cNvPr id="26" name="Picture 26">
            <a:extLst>
              <a:ext uri="{FF2B5EF4-FFF2-40B4-BE49-F238E27FC236}">
                <a16:creationId xmlns:a16="http://schemas.microsoft.com/office/drawing/2014/main" id="{5A098129-FAF1-CF75-6993-FCC7F5E29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993" y="5969793"/>
            <a:ext cx="1462088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" name="Picture 27">
            <a:extLst>
              <a:ext uri="{FF2B5EF4-FFF2-40B4-BE49-F238E27FC236}">
                <a16:creationId xmlns:a16="http://schemas.microsoft.com/office/drawing/2014/main" id="{7AD50DD9-EEA5-F62A-3AEF-3B7303B88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6045200"/>
            <a:ext cx="146208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8">
            <a:extLst>
              <a:ext uri="{FF2B5EF4-FFF2-40B4-BE49-F238E27FC236}">
                <a16:creationId xmlns:a16="http://schemas.microsoft.com/office/drawing/2014/main" id="{2667EC8C-A125-3F7E-A693-2B7F94B05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6057900"/>
            <a:ext cx="12858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29">
            <a:extLst>
              <a:ext uri="{FF2B5EF4-FFF2-40B4-BE49-F238E27FC236}">
                <a16:creationId xmlns:a16="http://schemas.microsoft.com/office/drawing/2014/main" id="{D77DE1CF-A015-CB74-8708-A8A2F8B21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725" y="6057900"/>
            <a:ext cx="146208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376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1346</TotalTime>
  <Words>574</Words>
  <Application>Microsoft Office PowerPoint</Application>
  <PresentationFormat>Özel</PresentationFormat>
  <Paragraphs>43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Calibri-Bold</vt:lpstr>
      <vt:lpstr>Cambria</vt:lpstr>
      <vt:lpstr>Roboto Cn</vt:lpstr>
      <vt:lpstr>Tahoma</vt:lpstr>
      <vt:lpstr>Times New Roman</vt:lpstr>
      <vt:lpstr>Office Theme</vt:lpstr>
      <vt:lpstr>PowerPoint Sunusu</vt:lpstr>
      <vt:lpstr>Firma Tanıtımı</vt:lpstr>
      <vt:lpstr>ÇAĞRI</vt:lpstr>
      <vt:lpstr>Beklenti</vt:lpstr>
      <vt:lpstr>Çözüm Dosyası</vt:lpstr>
      <vt:lpstr>Projenin Anahtar  Performans Göstergeleri (KPI)</vt:lpstr>
      <vt:lpstr>TEŞEKKÜRLER  tusiadsd2.org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ekoten</dc:title>
  <dc:creator>Burcu Çetinkaya</dc:creator>
  <cp:keywords>DAFIxLI54ho,BAEV2bJbjGA</cp:keywords>
  <cp:lastModifiedBy>ASUS</cp:lastModifiedBy>
  <cp:revision>21</cp:revision>
  <dcterms:created xsi:type="dcterms:W3CDTF">2022-08-23T11:47:29Z</dcterms:created>
  <dcterms:modified xsi:type="dcterms:W3CDTF">2022-08-27T08:25:09Z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2022-08-22T00:00:00Z</vt:filetime>
  </property>
  <property fmtid="{D5CDD505-2E9C-101B-9397-08002B2CF9AE}" pid="3" name="Creator">
    <vt:lpwstr>Canva</vt:lpwstr>
  </property>
  <property fmtid="{D5CDD505-2E9C-101B-9397-08002B2CF9AE}" pid="4" name="LastSaved">
    <vt:filetime>2022-08-22T00:00:00Z</vt:filetime>
  </property>
</Properties>
</file>