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4" r:id="rId2"/>
    <p:sldId id="257" r:id="rId3"/>
    <p:sldId id="258" r:id="rId4"/>
    <p:sldId id="259" r:id="rId5"/>
    <p:sldId id="260" r:id="rId6"/>
    <p:sldId id="261" r:id="rId7"/>
    <p:sldId id="263" r:id="rId8"/>
  </p:sldIdLst>
  <p:sldSz cx="18288000" cy="10287000"/>
  <p:notesSz cx="18288000" cy="10287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61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04987D8-2579-4975-85EE-8A43C8ADEDF6}" type="datetimeFigureOut">
              <a:rPr lang="tr-TR" smtClean="0"/>
              <a:t>27.08.2022</a:t>
            </a:fld>
            <a:endParaRPr lang="tr-TR"/>
          </a:p>
        </p:txBody>
      </p:sp>
      <p:sp>
        <p:nvSpPr>
          <p:cNvPr id="4" name="Slayt Görüntüsü Yer Tutucusu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D52D44A3-CEBA-4DC4-9C76-C46FFE8AF0AD}" type="slidenum">
              <a:rPr lang="tr-TR" smtClean="0"/>
              <a:t>‹#›</a:t>
            </a:fld>
            <a:endParaRPr lang="tr-TR"/>
          </a:p>
        </p:txBody>
      </p:sp>
    </p:spTree>
    <p:extLst>
      <p:ext uri="{BB962C8B-B14F-4D97-AF65-F5344CB8AC3E}">
        <p14:creationId xmlns:p14="http://schemas.microsoft.com/office/powerpoint/2010/main" val="74792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90D97BB-6238-402C-A4AA-D41CB6A975C4}" type="slidenum">
              <a:rPr lang="tr-TR" smtClean="0"/>
              <a:t>1</a:t>
            </a:fld>
            <a:endParaRPr lang="tr-TR"/>
          </a:p>
        </p:txBody>
      </p:sp>
    </p:spTree>
    <p:extLst>
      <p:ext uri="{BB962C8B-B14F-4D97-AF65-F5344CB8AC3E}">
        <p14:creationId xmlns:p14="http://schemas.microsoft.com/office/powerpoint/2010/main" val="21736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0" i="0">
                <a:solidFill>
                  <a:schemeClr val="bg1"/>
                </a:solidFill>
                <a:latin typeface="Calibri"/>
                <a:cs typeface="Calibri"/>
              </a:defRPr>
            </a:lvl1pPr>
          </a:lstStyle>
          <a:p>
            <a:endParaRPr/>
          </a:p>
        </p:txBody>
      </p:sp>
      <p:sp>
        <p:nvSpPr>
          <p:cNvPr id="3" name="Holder 3"/>
          <p:cNvSpPr>
            <a:spLocks noGrp="1"/>
          </p:cNvSpPr>
          <p:nvPr>
            <p:ph sz="half" idx="2"/>
          </p:nvPr>
        </p:nvSpPr>
        <p:spPr>
          <a:xfrm>
            <a:off x="720489" y="2985692"/>
            <a:ext cx="7624445" cy="5194934"/>
          </a:xfrm>
          <a:prstGeom prst="rect">
            <a:avLst/>
          </a:prstGeom>
        </p:spPr>
        <p:txBody>
          <a:bodyPr wrap="square" lIns="0" tIns="0" rIns="0" bIns="0">
            <a:spAutoFit/>
          </a:bodyPr>
          <a:lstStyle>
            <a:lvl1pPr>
              <a:defRPr sz="3500" b="1" i="0">
                <a:solidFill>
                  <a:schemeClr val="bg1"/>
                </a:solidFill>
                <a:latin typeface="Cambria"/>
                <a:cs typeface="Cambria"/>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D086A"/>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687598" y="0"/>
            <a:ext cx="14600401" cy="10282067"/>
          </a:xfrm>
          <a:prstGeom prst="rect">
            <a:avLst/>
          </a:prstGeom>
        </p:spPr>
      </p:pic>
      <p:pic>
        <p:nvPicPr>
          <p:cNvPr id="18" name="bg object 18"/>
          <p:cNvPicPr/>
          <p:nvPr/>
        </p:nvPicPr>
        <p:blipFill>
          <a:blip r:embed="rId3" cstate="print"/>
          <a:stretch>
            <a:fillRect/>
          </a:stretch>
        </p:blipFill>
        <p:spPr>
          <a:xfrm>
            <a:off x="256871" y="400162"/>
            <a:ext cx="4029074" cy="2019299"/>
          </a:xfrm>
          <a:prstGeom prst="rect">
            <a:avLst/>
          </a:prstGeom>
        </p:spPr>
      </p:pic>
      <p:pic>
        <p:nvPicPr>
          <p:cNvPr id="19" name="bg object 19"/>
          <p:cNvPicPr/>
          <p:nvPr/>
        </p:nvPicPr>
        <p:blipFill>
          <a:blip r:embed="rId4" cstate="print"/>
          <a:stretch>
            <a:fillRect/>
          </a:stretch>
        </p:blipFill>
        <p:spPr>
          <a:xfrm>
            <a:off x="446" y="7752173"/>
            <a:ext cx="18287553" cy="2534826"/>
          </a:xfrm>
          <a:prstGeom prst="rect">
            <a:avLst/>
          </a:prstGeom>
        </p:spPr>
      </p:pic>
      <p:pic>
        <p:nvPicPr>
          <p:cNvPr id="20" name="bg object 20"/>
          <p:cNvPicPr/>
          <p:nvPr/>
        </p:nvPicPr>
        <p:blipFill>
          <a:blip r:embed="rId5" cstate="print"/>
          <a:stretch>
            <a:fillRect/>
          </a:stretch>
        </p:blipFill>
        <p:spPr>
          <a:xfrm>
            <a:off x="16175200" y="400162"/>
            <a:ext cx="1704974" cy="1704974"/>
          </a:xfrm>
          <a:prstGeom prst="rect">
            <a:avLst/>
          </a:prstGeom>
        </p:spPr>
      </p:pic>
      <p:pic>
        <p:nvPicPr>
          <p:cNvPr id="21" name="bg object 21"/>
          <p:cNvPicPr/>
          <p:nvPr/>
        </p:nvPicPr>
        <p:blipFill>
          <a:blip r:embed="rId6" cstate="print"/>
          <a:stretch>
            <a:fillRect/>
          </a:stretch>
        </p:blipFill>
        <p:spPr>
          <a:xfrm>
            <a:off x="6025318" y="6830799"/>
            <a:ext cx="1276349" cy="1285874"/>
          </a:xfrm>
          <a:prstGeom prst="rect">
            <a:avLst/>
          </a:prstGeom>
        </p:spPr>
      </p:pic>
      <p:pic>
        <p:nvPicPr>
          <p:cNvPr id="22" name="bg object 22"/>
          <p:cNvPicPr/>
          <p:nvPr/>
        </p:nvPicPr>
        <p:blipFill>
          <a:blip r:embed="rId7" cstate="print"/>
          <a:stretch>
            <a:fillRect/>
          </a:stretch>
        </p:blipFill>
        <p:spPr>
          <a:xfrm>
            <a:off x="7680191" y="6830799"/>
            <a:ext cx="1285874" cy="1285874"/>
          </a:xfrm>
          <a:prstGeom prst="rect">
            <a:avLst/>
          </a:prstGeom>
        </p:spPr>
      </p:pic>
      <p:pic>
        <p:nvPicPr>
          <p:cNvPr id="23" name="bg object 23"/>
          <p:cNvPicPr/>
          <p:nvPr/>
        </p:nvPicPr>
        <p:blipFill>
          <a:blip r:embed="rId8" cstate="print"/>
          <a:stretch>
            <a:fillRect/>
          </a:stretch>
        </p:blipFill>
        <p:spPr>
          <a:xfrm>
            <a:off x="9383183" y="6818624"/>
            <a:ext cx="1247774" cy="1247774"/>
          </a:xfrm>
          <a:prstGeom prst="rect">
            <a:avLst/>
          </a:prstGeom>
        </p:spPr>
      </p:pic>
      <p:pic>
        <p:nvPicPr>
          <p:cNvPr id="24" name="bg object 24"/>
          <p:cNvPicPr/>
          <p:nvPr/>
        </p:nvPicPr>
        <p:blipFill>
          <a:blip r:embed="rId9" cstate="print"/>
          <a:stretch>
            <a:fillRect/>
          </a:stretch>
        </p:blipFill>
        <p:spPr>
          <a:xfrm>
            <a:off x="11048514" y="6717027"/>
            <a:ext cx="1352549" cy="1352549"/>
          </a:xfrm>
          <a:prstGeom prst="rect">
            <a:avLst/>
          </a:prstGeom>
        </p:spPr>
      </p:pic>
      <p:sp>
        <p:nvSpPr>
          <p:cNvPr id="2" name="Holder 2"/>
          <p:cNvSpPr>
            <a:spLocks noGrp="1"/>
          </p:cNvSpPr>
          <p:nvPr>
            <p:ph type="title"/>
          </p:nvPr>
        </p:nvSpPr>
        <p:spPr/>
        <p:txBody>
          <a:bodyPr lIns="0" tIns="0" rIns="0" bIns="0"/>
          <a:lstStyle>
            <a:lvl1pPr>
              <a:defRPr sz="62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D086A"/>
          </a:solidFill>
        </p:spPr>
        <p:txBody>
          <a:bodyPr wrap="square" lIns="0" tIns="0" rIns="0" bIns="0" rtlCol="0"/>
          <a:lstStyle/>
          <a:p>
            <a:endParaRPr/>
          </a:p>
        </p:txBody>
      </p:sp>
      <p:sp>
        <p:nvSpPr>
          <p:cNvPr id="2" name="Holder 2"/>
          <p:cNvSpPr>
            <a:spLocks noGrp="1"/>
          </p:cNvSpPr>
          <p:nvPr>
            <p:ph type="title"/>
          </p:nvPr>
        </p:nvSpPr>
        <p:spPr>
          <a:xfrm>
            <a:off x="2708613" y="473857"/>
            <a:ext cx="12870772" cy="2216150"/>
          </a:xfrm>
          <a:prstGeom prst="rect">
            <a:avLst/>
          </a:prstGeom>
        </p:spPr>
        <p:txBody>
          <a:bodyPr wrap="square" lIns="0" tIns="0" rIns="0" bIns="0">
            <a:spAutoFit/>
          </a:bodyPr>
          <a:lstStyle>
            <a:lvl1pPr>
              <a:defRPr sz="6200" b="0" i="0">
                <a:solidFill>
                  <a:schemeClr val="bg1"/>
                </a:solidFill>
                <a:latin typeface="Calibri"/>
                <a:cs typeface="Calibri"/>
              </a:defRPr>
            </a:lvl1pPr>
          </a:lstStyle>
          <a:p>
            <a:endParaRPr/>
          </a:p>
        </p:txBody>
      </p:sp>
      <p:sp>
        <p:nvSpPr>
          <p:cNvPr id="3" name="Holder 3"/>
          <p:cNvSpPr>
            <a:spLocks noGrp="1"/>
          </p:cNvSpPr>
          <p:nvPr>
            <p:ph type="body" idx="1"/>
          </p:nvPr>
        </p:nvSpPr>
        <p:spPr>
          <a:xfrm>
            <a:off x="999771" y="3439638"/>
            <a:ext cx="16288456" cy="31210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2.png"/><Relationship Id="rId5" Type="http://schemas.openxmlformats.org/officeDocument/2006/relationships/image" Target="../media/image2.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image" Target="../media/image40.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29.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7"/>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tretch>
            <a:fillRect/>
          </a:stretch>
        </p:blipFill>
        <p:spPr>
          <a:xfrm>
            <a:off x="0" y="18766"/>
            <a:ext cx="2807207" cy="10286999"/>
          </a:xfrm>
          <a:prstGeom prst="rect">
            <a:avLst/>
          </a:prstGeom>
        </p:spPr>
      </p:pic>
      <p:pic>
        <p:nvPicPr>
          <p:cNvPr id="3" name="object 10"/>
          <p:cNvPicPr/>
          <p:nvPr/>
        </p:nvPicPr>
        <p:blipFill>
          <a:blip r:embed="rId5" cstate="print"/>
          <a:stretch>
            <a:fillRect/>
          </a:stretch>
        </p:blipFill>
        <p:spPr>
          <a:xfrm>
            <a:off x="3070019" y="728960"/>
            <a:ext cx="14353031" cy="4706111"/>
          </a:xfrm>
          <a:prstGeom prst="rect">
            <a:avLst/>
          </a:prstGeom>
        </p:spPr>
      </p:pic>
      <p:pic>
        <p:nvPicPr>
          <p:cNvPr id="4" name="object 11"/>
          <p:cNvPicPr/>
          <p:nvPr/>
        </p:nvPicPr>
        <p:blipFill>
          <a:blip r:embed="rId6" cstate="print"/>
          <a:stretch>
            <a:fillRect/>
          </a:stretch>
        </p:blipFill>
        <p:spPr>
          <a:xfrm>
            <a:off x="3962400" y="2633960"/>
            <a:ext cx="13121639" cy="4340351"/>
          </a:xfrm>
          <a:prstGeom prst="rect">
            <a:avLst/>
          </a:prstGeom>
        </p:spPr>
      </p:pic>
      <p:sp>
        <p:nvSpPr>
          <p:cNvPr id="6" name="Freeform 3">
            <a:extLst>
              <a:ext uri="{FF2B5EF4-FFF2-40B4-BE49-F238E27FC236}">
                <a16:creationId xmlns:a16="http://schemas.microsoft.com/office/drawing/2014/main" id="{1D74FD44-BAFC-738D-4CAA-FBA2D1C0CA87}"/>
              </a:ext>
            </a:extLst>
          </p:cNvPr>
          <p:cNvSpPr>
            <a:spLocks noChangeArrowheads="1"/>
          </p:cNvSpPr>
          <p:nvPr/>
        </p:nvSpPr>
        <p:spPr bwMode="auto">
          <a:xfrm>
            <a:off x="7266390" y="6425926"/>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7" name="Freeform 3">
            <a:extLst>
              <a:ext uri="{FF2B5EF4-FFF2-40B4-BE49-F238E27FC236}">
                <a16:creationId xmlns:a16="http://schemas.microsoft.com/office/drawing/2014/main" id="{1D74FD44-BAFC-738D-4CAA-FBA2D1C0CA87}"/>
              </a:ext>
            </a:extLst>
          </p:cNvPr>
          <p:cNvSpPr>
            <a:spLocks noChangeArrowheads="1"/>
          </p:cNvSpPr>
          <p:nvPr/>
        </p:nvSpPr>
        <p:spPr bwMode="auto">
          <a:xfrm>
            <a:off x="10552183" y="6414680"/>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pic>
        <p:nvPicPr>
          <p:cNvPr id="8" name="object 7"/>
          <p:cNvPicPr/>
          <p:nvPr/>
        </p:nvPicPr>
        <p:blipFill>
          <a:blip r:embed="rId7" cstate="print"/>
          <a:stretch>
            <a:fillRect/>
          </a:stretch>
        </p:blipFill>
        <p:spPr>
          <a:xfrm>
            <a:off x="2784461" y="7737958"/>
            <a:ext cx="15480793" cy="2534826"/>
          </a:xfrm>
          <a:prstGeom prst="rect">
            <a:avLst/>
          </a:prstGeom>
        </p:spPr>
      </p:pic>
      <p:pic>
        <p:nvPicPr>
          <p:cNvPr id="9" name="Resim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4266" y="6743699"/>
            <a:ext cx="2279798" cy="660929"/>
          </a:xfrm>
          <a:prstGeom prst="rect">
            <a:avLst/>
          </a:prstGeom>
        </p:spPr>
      </p:pic>
      <p:pic>
        <p:nvPicPr>
          <p:cNvPr id="10" name="Resim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7458" y="6516413"/>
            <a:ext cx="1905000" cy="1044308"/>
          </a:xfrm>
          <a:prstGeom prst="rect">
            <a:avLst/>
          </a:prstGeom>
        </p:spPr>
      </p:pic>
    </p:spTree>
    <p:extLst>
      <p:ext uri="{BB962C8B-B14F-4D97-AF65-F5344CB8AC3E}">
        <p14:creationId xmlns:p14="http://schemas.microsoft.com/office/powerpoint/2010/main" val="260939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158" y="0"/>
            <a:ext cx="18288000" cy="10287000"/>
            <a:chOff x="0" y="0"/>
            <a:chExt cx="18288000" cy="10287000"/>
          </a:xfrm>
        </p:grpSpPr>
        <p:pic>
          <p:nvPicPr>
            <p:cNvPr id="3" name="object 3"/>
            <p:cNvPicPr/>
            <p:nvPr/>
          </p:nvPicPr>
          <p:blipFill>
            <a:blip r:embed="rId2" cstate="print"/>
            <a:stretch>
              <a:fillRect/>
            </a:stretch>
          </p:blipFill>
          <p:spPr>
            <a:xfrm>
              <a:off x="10756875" y="0"/>
              <a:ext cx="7531124" cy="6730999"/>
            </a:xfrm>
            <a:prstGeom prst="rect">
              <a:avLst/>
            </a:prstGeom>
          </p:spPr>
        </p:pic>
        <p:pic>
          <p:nvPicPr>
            <p:cNvPr id="4" name="object 4"/>
            <p:cNvPicPr/>
            <p:nvPr/>
          </p:nvPicPr>
          <p:blipFill>
            <a:blip r:embed="rId3" cstate="print"/>
            <a:stretch>
              <a:fillRect/>
            </a:stretch>
          </p:blipFill>
          <p:spPr>
            <a:xfrm>
              <a:off x="2783150" y="0"/>
              <a:ext cx="12725399" cy="10286998"/>
            </a:xfrm>
            <a:prstGeom prst="rect">
              <a:avLst/>
            </a:prstGeom>
          </p:spPr>
        </p:pic>
        <p:pic>
          <p:nvPicPr>
            <p:cNvPr id="5" name="object 5"/>
            <p:cNvPicPr/>
            <p:nvPr/>
          </p:nvPicPr>
          <p:blipFill>
            <a:blip r:embed="rId4" cstate="print"/>
            <a:stretch>
              <a:fillRect/>
            </a:stretch>
          </p:blipFill>
          <p:spPr>
            <a:xfrm>
              <a:off x="446" y="7752172"/>
              <a:ext cx="18287553" cy="2534826"/>
            </a:xfrm>
            <a:prstGeom prst="rect">
              <a:avLst/>
            </a:prstGeom>
          </p:spPr>
        </p:pic>
        <p:pic>
          <p:nvPicPr>
            <p:cNvPr id="6" name="object 6"/>
            <p:cNvPicPr/>
            <p:nvPr/>
          </p:nvPicPr>
          <p:blipFill>
            <a:blip r:embed="rId5" cstate="print"/>
            <a:stretch>
              <a:fillRect/>
            </a:stretch>
          </p:blipFill>
          <p:spPr>
            <a:xfrm>
              <a:off x="0" y="0"/>
              <a:ext cx="3524249" cy="1762124"/>
            </a:xfrm>
            <a:prstGeom prst="rect">
              <a:avLst/>
            </a:prstGeom>
          </p:spPr>
        </p:pic>
      </p:grpSp>
      <p:sp>
        <p:nvSpPr>
          <p:cNvPr id="7" name="object 7"/>
          <p:cNvSpPr txBox="1">
            <a:spLocks noGrp="1"/>
          </p:cNvSpPr>
          <p:nvPr>
            <p:ph type="title"/>
          </p:nvPr>
        </p:nvSpPr>
        <p:spPr>
          <a:xfrm>
            <a:off x="5888137" y="188450"/>
            <a:ext cx="5617210" cy="970915"/>
          </a:xfrm>
          <a:prstGeom prst="rect">
            <a:avLst/>
          </a:prstGeom>
        </p:spPr>
        <p:txBody>
          <a:bodyPr vert="horz" wrap="square" lIns="0" tIns="12700" rIns="0" bIns="0" rtlCol="0">
            <a:spAutoFit/>
          </a:bodyPr>
          <a:lstStyle/>
          <a:p>
            <a:pPr marL="12700">
              <a:lnSpc>
                <a:spcPct val="100000"/>
              </a:lnSpc>
              <a:spcBef>
                <a:spcPts val="100"/>
              </a:spcBef>
            </a:pPr>
            <a:r>
              <a:rPr spc="815" dirty="0"/>
              <a:t>F</a:t>
            </a:r>
            <a:r>
              <a:rPr spc="535" dirty="0"/>
              <a:t>i</a:t>
            </a:r>
            <a:r>
              <a:rPr spc="900" dirty="0"/>
              <a:t>r</a:t>
            </a:r>
            <a:r>
              <a:rPr spc="545" dirty="0"/>
              <a:t>m</a:t>
            </a:r>
            <a:r>
              <a:rPr spc="430" dirty="0"/>
              <a:t>a</a:t>
            </a:r>
            <a:r>
              <a:rPr spc="-290" dirty="0"/>
              <a:t> </a:t>
            </a:r>
            <a:r>
              <a:rPr spc="1205" dirty="0"/>
              <a:t>T</a:t>
            </a:r>
            <a:r>
              <a:rPr spc="425" dirty="0"/>
              <a:t>a</a:t>
            </a:r>
            <a:r>
              <a:rPr spc="555" dirty="0"/>
              <a:t>n</a:t>
            </a:r>
            <a:r>
              <a:rPr spc="535" dirty="0"/>
              <a:t>ı</a:t>
            </a:r>
            <a:r>
              <a:rPr spc="360" dirty="0"/>
              <a:t>t</a:t>
            </a:r>
            <a:r>
              <a:rPr spc="535" dirty="0"/>
              <a:t>ı</a:t>
            </a:r>
            <a:r>
              <a:rPr spc="545" dirty="0"/>
              <a:t>m</a:t>
            </a:r>
            <a:r>
              <a:rPr spc="540" dirty="0"/>
              <a:t>ı</a:t>
            </a:r>
          </a:p>
        </p:txBody>
      </p:sp>
      <p:sp>
        <p:nvSpPr>
          <p:cNvPr id="11" name="object 11"/>
          <p:cNvSpPr txBox="1"/>
          <p:nvPr/>
        </p:nvSpPr>
        <p:spPr>
          <a:xfrm>
            <a:off x="164564" y="1560967"/>
            <a:ext cx="17907000" cy="8288166"/>
          </a:xfrm>
          <a:prstGeom prst="rect">
            <a:avLst/>
          </a:prstGeom>
        </p:spPr>
        <p:txBody>
          <a:bodyPr vert="horz" wrap="square" lIns="0" tIns="186690" rIns="0" bIns="0" rtlCol="0">
            <a:spAutoFit/>
          </a:bodyPr>
          <a:lstStyle/>
          <a:p>
            <a:pPr marL="12700" algn="just">
              <a:lnSpc>
                <a:spcPct val="100000"/>
              </a:lnSpc>
              <a:spcBef>
                <a:spcPts val="1470"/>
              </a:spcBef>
            </a:pPr>
            <a:r>
              <a:rPr sz="4500" b="1" spc="-70" dirty="0" err="1" smtClean="0">
                <a:solidFill>
                  <a:srgbClr val="FFFFFF"/>
                </a:solidFill>
                <a:latin typeface="+mj-lt"/>
                <a:cs typeface="Tahoma"/>
              </a:rPr>
              <a:t>Teknoloji</a:t>
            </a:r>
            <a:r>
              <a:rPr sz="4500" b="1" spc="295" dirty="0" smtClean="0">
                <a:solidFill>
                  <a:srgbClr val="FFFFFF"/>
                </a:solidFill>
                <a:latin typeface="+mj-lt"/>
                <a:cs typeface="Tahoma"/>
              </a:rPr>
              <a:t> </a:t>
            </a:r>
            <a:r>
              <a:rPr sz="4500" b="1" spc="-40" dirty="0">
                <a:solidFill>
                  <a:srgbClr val="FFFFFF"/>
                </a:solidFill>
                <a:latin typeface="+mj-lt"/>
                <a:cs typeface="Tahoma"/>
              </a:rPr>
              <a:t>Kullanıcısı</a:t>
            </a:r>
            <a:endParaRPr sz="4500" dirty="0">
              <a:latin typeface="+mj-lt"/>
              <a:cs typeface="Tahoma"/>
            </a:endParaRPr>
          </a:p>
          <a:p>
            <a:pPr marL="92075" algn="just">
              <a:lnSpc>
                <a:spcPct val="100000"/>
              </a:lnSpc>
              <a:spcBef>
                <a:spcPts val="1170"/>
              </a:spcBef>
            </a:pPr>
            <a:r>
              <a:rPr lang="tr-TR" sz="3500" b="1" spc="25" dirty="0" smtClean="0">
                <a:solidFill>
                  <a:srgbClr val="FFFFFF"/>
                </a:solidFill>
                <a:latin typeface="+mj-lt"/>
                <a:cs typeface="Roboto Cn"/>
              </a:rPr>
              <a:t>ORGANİK KİMYA  </a:t>
            </a:r>
          </a:p>
          <a:p>
            <a:pPr marL="434975" indent="-342900" algn="just">
              <a:lnSpc>
                <a:spcPct val="100000"/>
              </a:lnSpc>
              <a:spcBef>
                <a:spcPts val="1170"/>
              </a:spcBef>
              <a:buFont typeface="Arial" panose="020B0604020202020204" pitchFamily="34" charset="0"/>
              <a:buChar char="•"/>
            </a:pPr>
            <a:r>
              <a:rPr lang="tr-TR" sz="2200" dirty="0">
                <a:solidFill>
                  <a:schemeClr val="bg1"/>
                </a:solidFill>
                <a:latin typeface="+mj-lt"/>
                <a:cs typeface="Times New Roman" panose="02020603050405020304" pitchFamily="18" charset="0"/>
              </a:rPr>
              <a:t>1924 yılında kimyasal hammadde ticaretiyle başlayan yolculuğumuz, kimya sektöründeki çeşitli pazar ve uygulama alanlarındaki 90 yıllık tecrübemizle devam ediyor. Bugün tüm dünyaya yayılan üretim ve hizmet noktalarımız ile müşterilerimize çözümler sunuyoruz. Organik Kimya müşterilerine çeşitli uygulamalara yönelik 6 farklı iş biriminde etkin çözümler sunar</a:t>
            </a:r>
            <a:r>
              <a:rPr lang="tr-TR" sz="2200" dirty="0" smtClean="0">
                <a:solidFill>
                  <a:schemeClr val="bg1"/>
                </a:solidFill>
                <a:latin typeface="+mj-lt"/>
                <a:cs typeface="Times New Roman" panose="02020603050405020304" pitchFamily="18" charset="0"/>
              </a:rPr>
              <a:t>:</a:t>
            </a:r>
          </a:p>
          <a:p>
            <a:pPr marL="432000">
              <a:spcBef>
                <a:spcPts val="1170"/>
              </a:spcBef>
            </a:pPr>
            <a:r>
              <a:rPr lang="tr-TR" sz="2200" dirty="0" smtClean="0">
                <a:solidFill>
                  <a:schemeClr val="bg1"/>
                </a:solidFill>
                <a:latin typeface="+mj-lt"/>
                <a:cs typeface="Times New Roman" panose="02020603050405020304" pitchFamily="18" charset="0"/>
              </a:rPr>
              <a:t> </a:t>
            </a:r>
            <a:r>
              <a:rPr lang="tr-TR" sz="2200" dirty="0">
                <a:solidFill>
                  <a:schemeClr val="bg1"/>
                </a:solidFill>
                <a:latin typeface="+mj-lt"/>
                <a:cs typeface="Times New Roman" panose="02020603050405020304" pitchFamily="18" charset="0"/>
              </a:rPr>
              <a:t>- Boya Çözümleri - Yapı Çözümleri - Tekstil &amp; Deri Performans Çözümleri - Basınca Duyarlı Yapıştırıcılar ve Kağıt Çözümleri </a:t>
            </a:r>
            <a:r>
              <a:rPr lang="tr-TR" sz="2200" dirty="0" smtClean="0">
                <a:solidFill>
                  <a:schemeClr val="bg1"/>
                </a:solidFill>
                <a:latin typeface="+mj-lt"/>
                <a:cs typeface="Times New Roman" panose="02020603050405020304" pitchFamily="18" charset="0"/>
              </a:rPr>
              <a:t> – </a:t>
            </a:r>
            <a:r>
              <a:rPr lang="tr-TR" sz="2200" dirty="0">
                <a:solidFill>
                  <a:schemeClr val="bg1"/>
                </a:solidFill>
                <a:latin typeface="+mj-lt"/>
                <a:cs typeface="Times New Roman" panose="02020603050405020304" pitchFamily="18" charset="0"/>
              </a:rPr>
              <a:t>Yaşam Kimyasalları </a:t>
            </a:r>
            <a:r>
              <a:rPr lang="tr-TR" sz="2200" dirty="0" smtClean="0">
                <a:solidFill>
                  <a:schemeClr val="bg1"/>
                </a:solidFill>
                <a:latin typeface="+mj-lt"/>
                <a:cs typeface="Times New Roman" panose="02020603050405020304" pitchFamily="18" charset="0"/>
              </a:rPr>
              <a:t>ve              Malzeme </a:t>
            </a:r>
            <a:r>
              <a:rPr lang="tr-TR" sz="2200" dirty="0">
                <a:solidFill>
                  <a:schemeClr val="bg1"/>
                </a:solidFill>
                <a:latin typeface="+mj-lt"/>
                <a:cs typeface="Times New Roman" panose="02020603050405020304" pitchFamily="18" charset="0"/>
              </a:rPr>
              <a:t>Çözümleri - Endüstriyel Yapıştırıcı Çözümleri Müşteri işbirliği ve yakınlığı, </a:t>
            </a:r>
            <a:r>
              <a:rPr lang="tr-TR" sz="2200" dirty="0" err="1">
                <a:solidFill>
                  <a:schemeClr val="bg1"/>
                </a:solidFill>
                <a:latin typeface="+mj-lt"/>
                <a:cs typeface="Times New Roman" panose="02020603050405020304" pitchFamily="18" charset="0"/>
              </a:rPr>
              <a:t>inovasyon</a:t>
            </a:r>
            <a:r>
              <a:rPr lang="tr-TR" sz="2200" dirty="0">
                <a:solidFill>
                  <a:schemeClr val="bg1"/>
                </a:solidFill>
                <a:latin typeface="+mj-lt"/>
                <a:cs typeface="Times New Roman" panose="02020603050405020304" pitchFamily="18" charset="0"/>
              </a:rPr>
              <a:t> ve teknolojiye olan bağlılığı ve çevreye olan duyarlılığı ile Organik Kimya her daim müşterilerimize değer katmak için çalışmaktadır. Organik kimya gerçekleştirdiği dijitalleşme projeleri ve üretim sürekliliğin sağlanması amacıyla OT network güvenlik projesini başlatma kararı almıştır. </a:t>
            </a:r>
            <a:endParaRPr lang="tr-TR" sz="2200" dirty="0" smtClean="0">
              <a:solidFill>
                <a:schemeClr val="bg1"/>
              </a:solidFill>
              <a:latin typeface="+mj-lt"/>
              <a:cs typeface="Times New Roman" panose="02020603050405020304" pitchFamily="18" charset="0"/>
            </a:endParaRPr>
          </a:p>
          <a:p>
            <a:pPr marL="92075" algn="just">
              <a:lnSpc>
                <a:spcPct val="100000"/>
              </a:lnSpc>
              <a:spcBef>
                <a:spcPts val="1170"/>
              </a:spcBef>
            </a:pPr>
            <a:endParaRPr lang="tr-TR" sz="2200" dirty="0" smtClean="0">
              <a:solidFill>
                <a:schemeClr val="bg1"/>
              </a:solidFill>
              <a:latin typeface="+mj-lt"/>
              <a:cs typeface="Times New Roman" panose="02020603050405020304" pitchFamily="18" charset="0"/>
            </a:endParaRPr>
          </a:p>
          <a:p>
            <a:pPr marL="12700" algn="just">
              <a:lnSpc>
                <a:spcPct val="100000"/>
              </a:lnSpc>
              <a:spcBef>
                <a:spcPts val="5"/>
              </a:spcBef>
            </a:pPr>
            <a:r>
              <a:rPr sz="4500" b="1" spc="-70" dirty="0" err="1" smtClean="0">
                <a:solidFill>
                  <a:srgbClr val="FFFFFF"/>
                </a:solidFill>
                <a:latin typeface="+mj-lt"/>
                <a:cs typeface="Tahoma"/>
              </a:rPr>
              <a:t>Teknoloji</a:t>
            </a:r>
            <a:r>
              <a:rPr sz="4500" b="1" spc="305" dirty="0" smtClean="0">
                <a:solidFill>
                  <a:srgbClr val="FFFFFF"/>
                </a:solidFill>
                <a:latin typeface="+mj-lt"/>
                <a:cs typeface="Tahoma"/>
              </a:rPr>
              <a:t> </a:t>
            </a:r>
            <a:r>
              <a:rPr sz="4500" b="1" spc="-30" dirty="0">
                <a:solidFill>
                  <a:srgbClr val="FFFFFF"/>
                </a:solidFill>
                <a:latin typeface="+mj-lt"/>
                <a:cs typeface="Tahoma"/>
              </a:rPr>
              <a:t>Tedarikçisi</a:t>
            </a:r>
            <a:endParaRPr sz="4500" dirty="0">
              <a:latin typeface="+mj-lt"/>
              <a:cs typeface="Tahoma"/>
            </a:endParaRPr>
          </a:p>
          <a:p>
            <a:pPr marL="92075" algn="just">
              <a:lnSpc>
                <a:spcPct val="100000"/>
              </a:lnSpc>
              <a:spcBef>
                <a:spcPts val="1145"/>
              </a:spcBef>
            </a:pPr>
            <a:r>
              <a:rPr lang="tr-TR" sz="3500" b="1" spc="25" dirty="0" smtClean="0">
                <a:solidFill>
                  <a:srgbClr val="FFFFFF"/>
                </a:solidFill>
                <a:latin typeface="+mj-lt"/>
                <a:cs typeface="Roboto Cn"/>
              </a:rPr>
              <a:t>CYBERWISE</a:t>
            </a:r>
            <a:endParaRPr lang="tr-TR" sz="3500" dirty="0">
              <a:latin typeface="+mj-lt"/>
              <a:cs typeface="Roboto Cn"/>
            </a:endParaRPr>
          </a:p>
          <a:p>
            <a:pPr marL="434975" indent="-342900" algn="just">
              <a:lnSpc>
                <a:spcPct val="100000"/>
              </a:lnSpc>
              <a:spcBef>
                <a:spcPts val="1145"/>
              </a:spcBef>
              <a:buFont typeface="Arial" panose="020B0604020202020204" pitchFamily="34" charset="0"/>
              <a:buChar char="•"/>
            </a:pPr>
            <a:r>
              <a:rPr lang="tr-TR" sz="2200" dirty="0">
                <a:solidFill>
                  <a:schemeClr val="bg1"/>
                </a:solidFill>
                <a:latin typeface="+mj-lt"/>
                <a:cs typeface="Times New Roman" panose="02020603050405020304" pitchFamily="18" charset="0"/>
              </a:rPr>
              <a:t>Siber güvenlikte </a:t>
            </a:r>
            <a:r>
              <a:rPr lang="tr-TR" sz="2200" dirty="0" err="1">
                <a:solidFill>
                  <a:schemeClr val="bg1"/>
                </a:solidFill>
                <a:latin typeface="+mj-lt"/>
                <a:cs typeface="Times New Roman" panose="02020603050405020304" pitchFamily="18" charset="0"/>
              </a:rPr>
              <a:t>glokal</a:t>
            </a:r>
            <a:r>
              <a:rPr lang="tr-TR" sz="2200" dirty="0">
                <a:solidFill>
                  <a:schemeClr val="bg1"/>
                </a:solidFill>
                <a:latin typeface="+mj-lt"/>
                <a:cs typeface="Times New Roman" panose="02020603050405020304" pitchFamily="18" charset="0"/>
              </a:rPr>
              <a:t> bakış açısına ve toplam 30 yılı aşkın tecrübeye sahip iki öncü firma </a:t>
            </a:r>
            <a:r>
              <a:rPr lang="tr-TR" sz="2200" dirty="0" err="1">
                <a:solidFill>
                  <a:schemeClr val="bg1"/>
                </a:solidFill>
                <a:latin typeface="+mj-lt"/>
                <a:cs typeface="Times New Roman" panose="02020603050405020304" pitchFamily="18" charset="0"/>
              </a:rPr>
              <a:t>Biznet</a:t>
            </a:r>
            <a:r>
              <a:rPr lang="tr-TR" sz="2200" dirty="0">
                <a:solidFill>
                  <a:schemeClr val="bg1"/>
                </a:solidFill>
                <a:latin typeface="+mj-lt"/>
                <a:cs typeface="Times New Roman" panose="02020603050405020304" pitchFamily="18" charset="0"/>
              </a:rPr>
              <a:t> ve </a:t>
            </a:r>
            <a:r>
              <a:rPr lang="tr-TR" sz="2200" dirty="0" err="1">
                <a:solidFill>
                  <a:schemeClr val="bg1"/>
                </a:solidFill>
                <a:latin typeface="+mj-lt"/>
                <a:cs typeface="Times New Roman" panose="02020603050405020304" pitchFamily="18" charset="0"/>
              </a:rPr>
              <a:t>Securrent</a:t>
            </a:r>
            <a:r>
              <a:rPr lang="tr-TR" sz="2200" dirty="0">
                <a:solidFill>
                  <a:schemeClr val="bg1"/>
                </a:solidFill>
                <a:latin typeface="+mj-lt"/>
                <a:cs typeface="Times New Roman" panose="02020603050405020304" pitchFamily="18" charset="0"/>
              </a:rPr>
              <a:t>, ortaklık yapısına özel sermayeli fon yönetim şirketi </a:t>
            </a:r>
            <a:r>
              <a:rPr lang="tr-TR" sz="2200" dirty="0" err="1">
                <a:solidFill>
                  <a:schemeClr val="bg1"/>
                </a:solidFill>
                <a:latin typeface="+mj-lt"/>
                <a:cs typeface="Times New Roman" panose="02020603050405020304" pitchFamily="18" charset="0"/>
              </a:rPr>
              <a:t>Taxim</a:t>
            </a:r>
            <a:r>
              <a:rPr lang="tr-TR" sz="2200" dirty="0">
                <a:solidFill>
                  <a:schemeClr val="bg1"/>
                </a:solidFill>
                <a:latin typeface="+mj-lt"/>
                <a:cs typeface="Times New Roman" panose="02020603050405020304" pitchFamily="18" charset="0"/>
              </a:rPr>
              <a:t> </a:t>
            </a:r>
            <a:r>
              <a:rPr lang="tr-TR" sz="2200" dirty="0" err="1">
                <a:solidFill>
                  <a:schemeClr val="bg1"/>
                </a:solidFill>
                <a:latin typeface="+mj-lt"/>
                <a:cs typeface="Times New Roman" panose="02020603050405020304" pitchFamily="18" charset="0"/>
              </a:rPr>
              <a:t>Capital’in</a:t>
            </a:r>
            <a:r>
              <a:rPr lang="tr-TR" sz="2200" dirty="0">
                <a:solidFill>
                  <a:schemeClr val="bg1"/>
                </a:solidFill>
                <a:latin typeface="+mj-lt"/>
                <a:cs typeface="Times New Roman" panose="02020603050405020304" pitchFamily="18" charset="0"/>
              </a:rPr>
              <a:t> de dahil olduğu birleşmeyle, </a:t>
            </a:r>
            <a:r>
              <a:rPr lang="tr-TR" sz="2200" dirty="0" err="1">
                <a:solidFill>
                  <a:schemeClr val="bg1"/>
                </a:solidFill>
                <a:latin typeface="+mj-lt"/>
                <a:cs typeface="Times New Roman" panose="02020603050405020304" pitchFamily="18" charset="0"/>
              </a:rPr>
              <a:t>Cyberwise</a:t>
            </a:r>
            <a:r>
              <a:rPr lang="tr-TR" sz="2200" dirty="0">
                <a:solidFill>
                  <a:schemeClr val="bg1"/>
                </a:solidFill>
                <a:latin typeface="+mj-lt"/>
                <a:cs typeface="Times New Roman" panose="02020603050405020304" pitchFamily="18" charset="0"/>
              </a:rPr>
              <a:t> markasını 2020 yılında duyurdu. Bölgesel liderlik hedefi doğrultusunda siber güvenlik sektörünün güçlü şirketlerinden </a:t>
            </a:r>
            <a:r>
              <a:rPr lang="tr-TR" sz="2200" dirty="0" err="1">
                <a:solidFill>
                  <a:schemeClr val="bg1"/>
                </a:solidFill>
                <a:latin typeface="+mj-lt"/>
                <a:cs typeface="Times New Roman" panose="02020603050405020304" pitchFamily="18" charset="0"/>
              </a:rPr>
              <a:t>Innovera’yı</a:t>
            </a:r>
            <a:r>
              <a:rPr lang="tr-TR" sz="2200" dirty="0">
                <a:solidFill>
                  <a:schemeClr val="bg1"/>
                </a:solidFill>
                <a:latin typeface="+mj-lt"/>
                <a:cs typeface="Times New Roman" panose="02020603050405020304" pitchFamily="18" charset="0"/>
              </a:rPr>
              <a:t> da bünyesine katan </a:t>
            </a:r>
            <a:r>
              <a:rPr lang="tr-TR" sz="2200" dirty="0" err="1">
                <a:solidFill>
                  <a:schemeClr val="bg1"/>
                </a:solidFill>
                <a:latin typeface="+mj-lt"/>
                <a:cs typeface="Times New Roman" panose="02020603050405020304" pitchFamily="18" charset="0"/>
              </a:rPr>
              <a:t>Cyberwise</a:t>
            </a:r>
            <a:r>
              <a:rPr lang="tr-TR" sz="2200" dirty="0">
                <a:solidFill>
                  <a:schemeClr val="bg1"/>
                </a:solidFill>
                <a:latin typeface="+mj-lt"/>
                <a:cs typeface="Times New Roman" panose="02020603050405020304" pitchFamily="18" charset="0"/>
              </a:rPr>
              <a:t>; siber güvenlik alanında, danışmanlık, ürün satışı, teknik destek ve yönetilen hizmetlerden oluşan, uluslararası standartlarda “Tek Adres” iş modeliyle hizmet vermektedir. Türkiye’nin en büyük siber güvenlik çözüm sağlayıcısı olarak İstanbul, İzmir ve Ankara’nın yanı sıra Dubai ve Hollanda ofisleri bulunan </a:t>
            </a:r>
            <a:r>
              <a:rPr lang="tr-TR" sz="2200" dirty="0" err="1">
                <a:solidFill>
                  <a:schemeClr val="bg1"/>
                </a:solidFill>
                <a:latin typeface="+mj-lt"/>
                <a:cs typeface="Times New Roman" panose="02020603050405020304" pitchFamily="18" charset="0"/>
              </a:rPr>
              <a:t>Cyberwise</a:t>
            </a:r>
            <a:r>
              <a:rPr lang="tr-TR" sz="2200" dirty="0">
                <a:solidFill>
                  <a:schemeClr val="bg1"/>
                </a:solidFill>
                <a:latin typeface="+mj-lt"/>
                <a:cs typeface="Times New Roman" panose="02020603050405020304" pitchFamily="18" charset="0"/>
              </a:rPr>
              <a:t>, 3 ülkede 250 çalışanıyla 750’den fazla kurumsal müşteriye hizmet sağlamaktadır.</a:t>
            </a:r>
            <a:endParaRPr sz="2200" dirty="0">
              <a:solidFill>
                <a:schemeClr val="bg1"/>
              </a:solidFill>
              <a:latin typeface="+mj-lt"/>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49" y="0"/>
            <a:ext cx="18288000" cy="10287000"/>
            <a:chOff x="0" y="1"/>
            <a:chExt cx="18288000" cy="10287000"/>
          </a:xfrm>
        </p:grpSpPr>
        <p:pic>
          <p:nvPicPr>
            <p:cNvPr id="3" name="object 3"/>
            <p:cNvPicPr/>
            <p:nvPr/>
          </p:nvPicPr>
          <p:blipFill>
            <a:blip r:embed="rId2" cstate="print"/>
            <a:stretch>
              <a:fillRect/>
            </a:stretch>
          </p:blipFill>
          <p:spPr>
            <a:xfrm>
              <a:off x="0" y="1"/>
              <a:ext cx="18287999" cy="3993040"/>
            </a:xfrm>
            <a:prstGeom prst="rect">
              <a:avLst/>
            </a:prstGeom>
          </p:spPr>
        </p:pic>
        <p:pic>
          <p:nvPicPr>
            <p:cNvPr id="4" name="object 4"/>
            <p:cNvPicPr/>
            <p:nvPr/>
          </p:nvPicPr>
          <p:blipFill>
            <a:blip r:embed="rId3" cstate="print"/>
            <a:stretch>
              <a:fillRect/>
            </a:stretch>
          </p:blipFill>
          <p:spPr>
            <a:xfrm>
              <a:off x="256871" y="400163"/>
              <a:ext cx="4029074" cy="2019299"/>
            </a:xfrm>
            <a:prstGeom prst="rect">
              <a:avLst/>
            </a:prstGeom>
          </p:spPr>
        </p:pic>
        <p:pic>
          <p:nvPicPr>
            <p:cNvPr id="5" name="object 5"/>
            <p:cNvPicPr/>
            <p:nvPr/>
          </p:nvPicPr>
          <p:blipFill>
            <a:blip r:embed="rId4" cstate="print"/>
            <a:stretch>
              <a:fillRect/>
            </a:stretch>
          </p:blipFill>
          <p:spPr>
            <a:xfrm>
              <a:off x="2266365" y="1"/>
              <a:ext cx="12725399" cy="10286998"/>
            </a:xfrm>
            <a:prstGeom prst="rect">
              <a:avLst/>
            </a:prstGeom>
          </p:spPr>
        </p:pic>
        <p:pic>
          <p:nvPicPr>
            <p:cNvPr id="6" name="object 6"/>
            <p:cNvPicPr/>
            <p:nvPr/>
          </p:nvPicPr>
          <p:blipFill>
            <a:blip r:embed="rId5" cstate="print"/>
            <a:stretch>
              <a:fillRect/>
            </a:stretch>
          </p:blipFill>
          <p:spPr>
            <a:xfrm>
              <a:off x="16306376" y="9146873"/>
              <a:ext cx="137159" cy="137159"/>
            </a:xfrm>
            <a:prstGeom prst="rect">
              <a:avLst/>
            </a:prstGeom>
          </p:spPr>
        </p:pic>
        <p:pic>
          <p:nvPicPr>
            <p:cNvPr id="7" name="object 7"/>
            <p:cNvPicPr/>
            <p:nvPr/>
          </p:nvPicPr>
          <p:blipFill>
            <a:blip r:embed="rId6" cstate="print"/>
            <a:stretch>
              <a:fillRect/>
            </a:stretch>
          </p:blipFill>
          <p:spPr>
            <a:xfrm>
              <a:off x="16134926" y="8803973"/>
              <a:ext cx="171449" cy="171449"/>
            </a:xfrm>
            <a:prstGeom prst="rect">
              <a:avLst/>
            </a:prstGeom>
          </p:spPr>
        </p:pic>
        <p:pic>
          <p:nvPicPr>
            <p:cNvPr id="8" name="object 8"/>
            <p:cNvPicPr/>
            <p:nvPr/>
          </p:nvPicPr>
          <p:blipFill>
            <a:blip r:embed="rId7" cstate="print"/>
            <a:stretch>
              <a:fillRect/>
            </a:stretch>
          </p:blipFill>
          <p:spPr>
            <a:xfrm>
              <a:off x="16032057" y="9044003"/>
              <a:ext cx="102869" cy="102869"/>
            </a:xfrm>
            <a:prstGeom prst="rect">
              <a:avLst/>
            </a:prstGeom>
          </p:spPr>
        </p:pic>
        <p:pic>
          <p:nvPicPr>
            <p:cNvPr id="9" name="object 9"/>
            <p:cNvPicPr/>
            <p:nvPr/>
          </p:nvPicPr>
          <p:blipFill>
            <a:blip r:embed="rId8" cstate="print"/>
            <a:stretch>
              <a:fillRect/>
            </a:stretch>
          </p:blipFill>
          <p:spPr>
            <a:xfrm>
              <a:off x="16507958" y="8841122"/>
              <a:ext cx="214055" cy="95871"/>
            </a:xfrm>
            <a:prstGeom prst="rect">
              <a:avLst/>
            </a:prstGeom>
          </p:spPr>
        </p:pic>
        <p:pic>
          <p:nvPicPr>
            <p:cNvPr id="10" name="object 10"/>
            <p:cNvPicPr/>
            <p:nvPr/>
          </p:nvPicPr>
          <p:blipFill>
            <a:blip r:embed="rId9" cstate="print"/>
            <a:stretch>
              <a:fillRect/>
            </a:stretch>
          </p:blipFill>
          <p:spPr>
            <a:xfrm>
              <a:off x="17026466" y="9078293"/>
              <a:ext cx="137159" cy="137159"/>
            </a:xfrm>
            <a:prstGeom prst="rect">
              <a:avLst/>
            </a:prstGeom>
          </p:spPr>
        </p:pic>
        <p:pic>
          <p:nvPicPr>
            <p:cNvPr id="11" name="object 11"/>
            <p:cNvPicPr/>
            <p:nvPr/>
          </p:nvPicPr>
          <p:blipFill>
            <a:blip r:embed="rId10" cstate="print"/>
            <a:stretch>
              <a:fillRect/>
            </a:stretch>
          </p:blipFill>
          <p:spPr>
            <a:xfrm>
              <a:off x="16786435" y="8769683"/>
              <a:ext cx="308609" cy="308609"/>
            </a:xfrm>
            <a:prstGeom prst="rect">
              <a:avLst/>
            </a:prstGeom>
          </p:spPr>
        </p:pic>
        <p:pic>
          <p:nvPicPr>
            <p:cNvPr id="12" name="object 12"/>
            <p:cNvPicPr/>
            <p:nvPr/>
          </p:nvPicPr>
          <p:blipFill>
            <a:blip r:embed="rId11" cstate="print"/>
            <a:stretch>
              <a:fillRect/>
            </a:stretch>
          </p:blipFill>
          <p:spPr>
            <a:xfrm>
              <a:off x="16820726" y="9318323"/>
              <a:ext cx="137159" cy="137159"/>
            </a:xfrm>
            <a:prstGeom prst="rect">
              <a:avLst/>
            </a:prstGeom>
          </p:spPr>
        </p:pic>
        <p:pic>
          <p:nvPicPr>
            <p:cNvPr id="13" name="object 13"/>
            <p:cNvPicPr/>
            <p:nvPr/>
          </p:nvPicPr>
          <p:blipFill>
            <a:blip r:embed="rId12" cstate="print"/>
            <a:stretch>
              <a:fillRect/>
            </a:stretch>
          </p:blipFill>
          <p:spPr>
            <a:xfrm>
              <a:off x="16580696" y="9215453"/>
              <a:ext cx="68580" cy="68579"/>
            </a:xfrm>
            <a:prstGeom prst="rect">
              <a:avLst/>
            </a:prstGeom>
          </p:spPr>
        </p:pic>
        <p:pic>
          <p:nvPicPr>
            <p:cNvPr id="14" name="object 14"/>
            <p:cNvPicPr/>
            <p:nvPr/>
          </p:nvPicPr>
          <p:blipFill>
            <a:blip r:embed="rId13" cstate="print"/>
            <a:stretch>
              <a:fillRect/>
            </a:stretch>
          </p:blipFill>
          <p:spPr>
            <a:xfrm>
              <a:off x="16855016" y="9112583"/>
              <a:ext cx="68580" cy="68579"/>
            </a:xfrm>
            <a:prstGeom prst="rect">
              <a:avLst/>
            </a:prstGeom>
          </p:spPr>
        </p:pic>
        <p:pic>
          <p:nvPicPr>
            <p:cNvPr id="15" name="object 15"/>
            <p:cNvPicPr/>
            <p:nvPr/>
          </p:nvPicPr>
          <p:blipFill>
            <a:blip r:embed="rId14" cstate="print"/>
            <a:stretch>
              <a:fillRect/>
            </a:stretch>
          </p:blipFill>
          <p:spPr>
            <a:xfrm>
              <a:off x="15894896" y="7843853"/>
              <a:ext cx="2057399" cy="2044699"/>
            </a:xfrm>
            <a:prstGeom prst="rect">
              <a:avLst/>
            </a:prstGeom>
          </p:spPr>
        </p:pic>
      </p:grpSp>
      <p:sp>
        <p:nvSpPr>
          <p:cNvPr id="16" name="object 16"/>
          <p:cNvSpPr txBox="1">
            <a:spLocks noGrp="1"/>
          </p:cNvSpPr>
          <p:nvPr>
            <p:ph type="title"/>
          </p:nvPr>
        </p:nvSpPr>
        <p:spPr>
          <a:xfrm>
            <a:off x="7696465" y="536862"/>
            <a:ext cx="2527935" cy="970915"/>
          </a:xfrm>
          <a:prstGeom prst="rect">
            <a:avLst/>
          </a:prstGeom>
        </p:spPr>
        <p:txBody>
          <a:bodyPr vert="horz" wrap="square" lIns="0" tIns="12700" rIns="0" bIns="0" rtlCol="0">
            <a:spAutoFit/>
          </a:bodyPr>
          <a:lstStyle/>
          <a:p>
            <a:pPr marL="12700">
              <a:lnSpc>
                <a:spcPct val="100000"/>
              </a:lnSpc>
              <a:spcBef>
                <a:spcPts val="100"/>
              </a:spcBef>
            </a:pPr>
            <a:r>
              <a:rPr spc="965" dirty="0"/>
              <a:t>Ç</a:t>
            </a:r>
            <a:r>
              <a:rPr spc="710" dirty="0"/>
              <a:t>A</a:t>
            </a:r>
            <a:r>
              <a:rPr spc="565" dirty="0"/>
              <a:t>Ğ</a:t>
            </a:r>
            <a:r>
              <a:rPr spc="1065" dirty="0"/>
              <a:t>R</a:t>
            </a:r>
            <a:r>
              <a:rPr spc="635" dirty="0"/>
              <a:t>I</a:t>
            </a:r>
          </a:p>
        </p:txBody>
      </p:sp>
      <p:sp>
        <p:nvSpPr>
          <p:cNvPr id="20" name="object 20"/>
          <p:cNvSpPr txBox="1"/>
          <p:nvPr/>
        </p:nvSpPr>
        <p:spPr>
          <a:xfrm>
            <a:off x="623517" y="2246128"/>
            <a:ext cx="16673830" cy="3304110"/>
          </a:xfrm>
          <a:prstGeom prst="rect">
            <a:avLst/>
          </a:prstGeom>
        </p:spPr>
        <p:txBody>
          <a:bodyPr vert="horz" wrap="square" lIns="0" tIns="386715" rIns="0" bIns="0" rtlCol="0">
            <a:spAutoFit/>
          </a:bodyPr>
          <a:lstStyle/>
          <a:p>
            <a:pPr marL="173990">
              <a:lnSpc>
                <a:spcPct val="100000"/>
              </a:lnSpc>
              <a:spcBef>
                <a:spcPts val="2325"/>
              </a:spcBef>
              <a:tabLst>
                <a:tab pos="1842770" algn="l"/>
                <a:tab pos="2223135" algn="l"/>
              </a:tabLst>
            </a:pPr>
            <a:r>
              <a:rPr lang="tr-TR" sz="4100" b="1" spc="15" dirty="0" smtClean="0">
                <a:solidFill>
                  <a:srgbClr val="FFFFFF"/>
                </a:solidFill>
                <a:latin typeface="+mj-lt"/>
                <a:cs typeface="Roboto Cn"/>
              </a:rPr>
              <a:t>OT Network Siber Güvenlik</a:t>
            </a:r>
          </a:p>
          <a:p>
            <a:pPr marL="173990">
              <a:lnSpc>
                <a:spcPct val="100000"/>
              </a:lnSpc>
              <a:spcBef>
                <a:spcPts val="2325"/>
              </a:spcBef>
              <a:tabLst>
                <a:tab pos="1842770" algn="l"/>
                <a:tab pos="2223135" algn="l"/>
              </a:tabLst>
            </a:pPr>
            <a:r>
              <a:rPr lang="tr-TR" sz="5000" b="1" spc="15" dirty="0" smtClean="0">
                <a:solidFill>
                  <a:srgbClr val="FFFFFF"/>
                </a:solidFill>
                <a:latin typeface="+mj-lt"/>
                <a:cs typeface="Roboto Cn"/>
              </a:rPr>
              <a:t>Organik Kimya</a:t>
            </a:r>
            <a:r>
              <a:rPr sz="5000" b="1" spc="15" dirty="0">
                <a:solidFill>
                  <a:srgbClr val="FFFFFF"/>
                </a:solidFill>
                <a:latin typeface="+mj-lt"/>
                <a:cs typeface="Roboto Cn"/>
              </a:rPr>
              <a:t>	</a:t>
            </a:r>
            <a:r>
              <a:rPr lang="tr-TR" sz="5000" b="1" spc="30" dirty="0">
                <a:solidFill>
                  <a:srgbClr val="FFFFFF"/>
                </a:solidFill>
                <a:latin typeface="+mj-lt"/>
                <a:cs typeface="Roboto Cn"/>
              </a:rPr>
              <a:t> </a:t>
            </a:r>
            <a:r>
              <a:rPr lang="tr-TR" sz="5000" b="1" spc="30" dirty="0" smtClean="0">
                <a:solidFill>
                  <a:srgbClr val="FFFFFF"/>
                </a:solidFill>
                <a:latin typeface="+mj-lt"/>
                <a:cs typeface="Roboto Cn"/>
              </a:rPr>
              <a:t> Kimya</a:t>
            </a:r>
          </a:p>
          <a:p>
            <a:pPr marL="631190" indent="-457200">
              <a:lnSpc>
                <a:spcPct val="100000"/>
              </a:lnSpc>
              <a:spcBef>
                <a:spcPts val="2325"/>
              </a:spcBef>
              <a:buFont typeface="Arial" panose="020B0604020202020204" pitchFamily="34" charset="0"/>
              <a:buChar char="•"/>
              <a:tabLst>
                <a:tab pos="1842770" algn="l"/>
                <a:tab pos="2223135" algn="l"/>
              </a:tabLst>
            </a:pPr>
            <a:r>
              <a:rPr lang="tr-TR" sz="3000" dirty="0">
                <a:solidFill>
                  <a:schemeClr val="bg1"/>
                </a:solidFill>
                <a:latin typeface="+mj-lt"/>
                <a:cs typeface="Times New Roman" panose="02020603050405020304" pitchFamily="18" charset="0"/>
              </a:rPr>
              <a:t>Organik Kimya şirketinin bir süredir geliştirmekte olduğu OT networkünde hali hazırda olan siber güvenliği daha iyi noktalara taşıyabilmektir. </a:t>
            </a:r>
            <a:endParaRPr lang="tr-TR" sz="3000" b="1" spc="30" dirty="0" smtClean="0">
              <a:solidFill>
                <a:schemeClr val="bg1"/>
              </a:solidFill>
              <a:latin typeface="+mj-lt"/>
              <a:cs typeface="Times New Roman" panose="02020603050405020304" pitchFamily="18" charset="0"/>
            </a:endParaRPr>
          </a:p>
        </p:txBody>
      </p:sp>
      <p:sp>
        <p:nvSpPr>
          <p:cNvPr id="23" name="Eksi 22"/>
          <p:cNvSpPr/>
          <p:nvPr/>
        </p:nvSpPr>
        <p:spPr>
          <a:xfrm>
            <a:off x="5029200" y="2239796"/>
            <a:ext cx="58435" cy="3506487"/>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6" y="0"/>
            <a:ext cx="18288000" cy="10287000"/>
            <a:chOff x="446" y="0"/>
            <a:chExt cx="18288000" cy="10287000"/>
          </a:xfrm>
        </p:grpSpPr>
        <p:pic>
          <p:nvPicPr>
            <p:cNvPr id="3" name="object 3"/>
            <p:cNvPicPr/>
            <p:nvPr/>
          </p:nvPicPr>
          <p:blipFill>
            <a:blip r:embed="rId2" cstate="print"/>
            <a:stretch>
              <a:fillRect/>
            </a:stretch>
          </p:blipFill>
          <p:spPr>
            <a:xfrm>
              <a:off x="11551776" y="0"/>
              <a:ext cx="6736223" cy="6358892"/>
            </a:xfrm>
            <a:prstGeom prst="rect">
              <a:avLst/>
            </a:prstGeom>
          </p:spPr>
        </p:pic>
        <p:pic>
          <p:nvPicPr>
            <p:cNvPr id="4" name="object 4"/>
            <p:cNvPicPr/>
            <p:nvPr/>
          </p:nvPicPr>
          <p:blipFill>
            <a:blip r:embed="rId3" cstate="print"/>
            <a:stretch>
              <a:fillRect/>
            </a:stretch>
          </p:blipFill>
          <p:spPr>
            <a:xfrm>
              <a:off x="2266365" y="0"/>
              <a:ext cx="12725399" cy="10286999"/>
            </a:xfrm>
            <a:prstGeom prst="rect">
              <a:avLst/>
            </a:prstGeom>
          </p:spPr>
        </p:pic>
        <p:pic>
          <p:nvPicPr>
            <p:cNvPr id="5" name="object 5"/>
            <p:cNvPicPr/>
            <p:nvPr/>
          </p:nvPicPr>
          <p:blipFill>
            <a:blip r:embed="rId4" cstate="print"/>
            <a:stretch>
              <a:fillRect/>
            </a:stretch>
          </p:blipFill>
          <p:spPr>
            <a:xfrm>
              <a:off x="256871" y="400163"/>
              <a:ext cx="4029074" cy="2019299"/>
            </a:xfrm>
            <a:prstGeom prst="rect">
              <a:avLst/>
            </a:prstGeom>
          </p:spPr>
        </p:pic>
        <p:pic>
          <p:nvPicPr>
            <p:cNvPr id="6" name="object 6"/>
            <p:cNvPicPr/>
            <p:nvPr/>
          </p:nvPicPr>
          <p:blipFill>
            <a:blip r:embed="rId5" cstate="print"/>
            <a:stretch>
              <a:fillRect/>
            </a:stretch>
          </p:blipFill>
          <p:spPr>
            <a:xfrm>
              <a:off x="446" y="7752174"/>
              <a:ext cx="18287553" cy="2534825"/>
            </a:xfrm>
            <a:prstGeom prst="rect">
              <a:avLst/>
            </a:prstGeom>
          </p:spPr>
        </p:pic>
        <p:pic>
          <p:nvPicPr>
            <p:cNvPr id="7" name="object 7"/>
            <p:cNvPicPr/>
            <p:nvPr/>
          </p:nvPicPr>
          <p:blipFill>
            <a:blip r:embed="rId6" cstate="print"/>
            <a:stretch>
              <a:fillRect/>
            </a:stretch>
          </p:blipFill>
          <p:spPr>
            <a:xfrm>
              <a:off x="15573426" y="400163"/>
              <a:ext cx="2257424" cy="2257424"/>
            </a:xfrm>
            <a:prstGeom prst="rect">
              <a:avLst/>
            </a:prstGeom>
          </p:spPr>
        </p:pic>
        <p:pic>
          <p:nvPicPr>
            <p:cNvPr id="8" name="object 8"/>
            <p:cNvPicPr/>
            <p:nvPr/>
          </p:nvPicPr>
          <p:blipFill>
            <a:blip r:embed="rId7" cstate="print"/>
            <a:stretch>
              <a:fillRect/>
            </a:stretch>
          </p:blipFill>
          <p:spPr>
            <a:xfrm>
              <a:off x="792908" y="4083153"/>
              <a:ext cx="8115299" cy="5172074"/>
            </a:xfrm>
            <a:prstGeom prst="rect">
              <a:avLst/>
            </a:prstGeom>
          </p:spPr>
        </p:pic>
        <p:pic>
          <p:nvPicPr>
            <p:cNvPr id="9" name="object 9"/>
            <p:cNvPicPr/>
            <p:nvPr/>
          </p:nvPicPr>
          <p:blipFill>
            <a:blip r:embed="rId7" cstate="print"/>
            <a:stretch>
              <a:fillRect/>
            </a:stretch>
          </p:blipFill>
          <p:spPr>
            <a:xfrm>
              <a:off x="9516349" y="4083153"/>
              <a:ext cx="8115300" cy="5172074"/>
            </a:xfrm>
            <a:prstGeom prst="rect">
              <a:avLst/>
            </a:prstGeom>
          </p:spPr>
        </p:pic>
      </p:grpSp>
      <p:sp>
        <p:nvSpPr>
          <p:cNvPr id="10" name="object 10"/>
          <p:cNvSpPr txBox="1">
            <a:spLocks noGrp="1"/>
          </p:cNvSpPr>
          <p:nvPr>
            <p:ph type="title"/>
          </p:nvPr>
        </p:nvSpPr>
        <p:spPr>
          <a:xfrm>
            <a:off x="780208" y="3013285"/>
            <a:ext cx="3168650" cy="817880"/>
          </a:xfrm>
          <a:prstGeom prst="rect">
            <a:avLst/>
          </a:prstGeom>
        </p:spPr>
        <p:txBody>
          <a:bodyPr vert="horz" wrap="square" lIns="0" tIns="12700" rIns="0" bIns="0" rtlCol="0">
            <a:spAutoFit/>
          </a:bodyPr>
          <a:lstStyle/>
          <a:p>
            <a:pPr marL="12700">
              <a:lnSpc>
                <a:spcPct val="100000"/>
              </a:lnSpc>
              <a:spcBef>
                <a:spcPts val="100"/>
              </a:spcBef>
            </a:pPr>
            <a:r>
              <a:rPr sz="5200" b="1" spc="555" dirty="0">
                <a:latin typeface="+mj-lt"/>
                <a:cs typeface="Cambria"/>
              </a:rPr>
              <a:t>Beklenti</a:t>
            </a:r>
            <a:endParaRPr sz="5200" dirty="0">
              <a:latin typeface="+mj-lt"/>
              <a:cs typeface="Cambria"/>
            </a:endParaRPr>
          </a:p>
        </p:txBody>
      </p:sp>
      <p:sp>
        <p:nvSpPr>
          <p:cNvPr id="17" name="object 17"/>
          <p:cNvSpPr txBox="1"/>
          <p:nvPr/>
        </p:nvSpPr>
        <p:spPr>
          <a:xfrm>
            <a:off x="1014352" y="4331272"/>
            <a:ext cx="7893855" cy="1049133"/>
          </a:xfrm>
          <a:prstGeom prst="rect">
            <a:avLst/>
          </a:prstGeom>
        </p:spPr>
        <p:txBody>
          <a:bodyPr vert="horz" wrap="square" lIns="0" tIns="12700" rIns="0" bIns="0" rtlCol="0">
            <a:spAutoFit/>
          </a:bodyPr>
          <a:lstStyle/>
          <a:p>
            <a:pPr marL="469900" marR="181610" indent="-457200">
              <a:lnSpc>
                <a:spcPct val="116100"/>
              </a:lnSpc>
              <a:spcBef>
                <a:spcPts val="100"/>
              </a:spcBef>
              <a:buFont typeface="Arial" panose="020B0604020202020204" pitchFamily="34" charset="0"/>
              <a:buChar char="•"/>
            </a:pPr>
            <a:r>
              <a:rPr lang="tr-TR" sz="3000" dirty="0">
                <a:solidFill>
                  <a:schemeClr val="bg1"/>
                </a:solidFill>
                <a:latin typeface="+mj-lt"/>
                <a:cs typeface="Times New Roman" panose="02020603050405020304" pitchFamily="18" charset="0"/>
              </a:rPr>
              <a:t>Mevcut durumda var alan siber güvenliği, mümkün olan en üst düzeye çıkarmaktır. </a:t>
            </a:r>
            <a:endParaRPr sz="3000" dirty="0">
              <a:solidFill>
                <a:schemeClr val="bg1"/>
              </a:solidFill>
              <a:latin typeface="+mj-lt"/>
              <a:cs typeface="Times New Roman" panose="02020603050405020304" pitchFamily="18" charset="0"/>
            </a:endParaRPr>
          </a:p>
        </p:txBody>
      </p:sp>
      <p:sp>
        <p:nvSpPr>
          <p:cNvPr id="18" name="object 18"/>
          <p:cNvSpPr txBox="1"/>
          <p:nvPr/>
        </p:nvSpPr>
        <p:spPr>
          <a:xfrm>
            <a:off x="9411001" y="4331272"/>
            <a:ext cx="7616190" cy="3039294"/>
          </a:xfrm>
          <a:prstGeom prst="rect">
            <a:avLst/>
          </a:prstGeom>
        </p:spPr>
        <p:txBody>
          <a:bodyPr vert="horz" wrap="square" lIns="0" tIns="12700" rIns="0" bIns="0" rtlCol="0">
            <a:spAutoFit/>
          </a:bodyPr>
          <a:lstStyle/>
          <a:p>
            <a:pPr marL="1114425" marR="86360" indent="-457200">
              <a:spcBef>
                <a:spcPts val="4640"/>
              </a:spcBef>
              <a:buFont typeface="Arial" panose="020B0604020202020204" pitchFamily="34" charset="0"/>
              <a:buChar char="•"/>
            </a:pPr>
            <a:r>
              <a:rPr lang="tr-TR" sz="3000" dirty="0">
                <a:solidFill>
                  <a:schemeClr val="bg1"/>
                </a:solidFill>
                <a:latin typeface="+mj-lt"/>
                <a:cs typeface="Times New Roman" panose="02020603050405020304" pitchFamily="18" charset="0"/>
              </a:rPr>
              <a:t>OT network yapısını hakim olmak</a:t>
            </a:r>
            <a:r>
              <a:rPr lang="tr-TR" sz="3000" dirty="0" smtClean="0">
                <a:solidFill>
                  <a:schemeClr val="bg1"/>
                </a:solidFill>
                <a:latin typeface="+mj-lt"/>
                <a:cs typeface="Times New Roman" panose="02020603050405020304" pitchFamily="18" charset="0"/>
              </a:rPr>
              <a:t>.  </a:t>
            </a:r>
          </a:p>
          <a:p>
            <a:pPr marL="1114425" marR="86360" indent="-457200">
              <a:spcBef>
                <a:spcPts val="4640"/>
              </a:spcBef>
              <a:buFont typeface="Arial" panose="020B0604020202020204" pitchFamily="34" charset="0"/>
              <a:buChar char="•"/>
            </a:pPr>
            <a:r>
              <a:rPr lang="tr-TR" sz="3000" dirty="0" smtClean="0">
                <a:solidFill>
                  <a:schemeClr val="bg1"/>
                </a:solidFill>
                <a:latin typeface="+mj-lt"/>
                <a:cs typeface="Times New Roman" panose="02020603050405020304" pitchFamily="18" charset="0"/>
              </a:rPr>
              <a:t>Siber </a:t>
            </a:r>
            <a:r>
              <a:rPr lang="tr-TR" sz="3000" dirty="0">
                <a:solidFill>
                  <a:schemeClr val="bg1"/>
                </a:solidFill>
                <a:latin typeface="+mj-lt"/>
                <a:cs typeface="Times New Roman" panose="02020603050405020304" pitchFamily="18" charset="0"/>
              </a:rPr>
              <a:t>güvenlik alanında en güncel bilgilere hakim olmak. </a:t>
            </a:r>
          </a:p>
          <a:p>
            <a:pPr marL="1114425" marR="86360" indent="-457200">
              <a:spcBef>
                <a:spcPts val="4640"/>
              </a:spcBef>
              <a:buFont typeface="Arial" panose="020B0604020202020204" pitchFamily="34" charset="0"/>
              <a:buChar char="•"/>
            </a:pPr>
            <a:r>
              <a:rPr lang="tr-TR" sz="3000" dirty="0" smtClean="0">
                <a:solidFill>
                  <a:schemeClr val="bg1"/>
                </a:solidFill>
                <a:latin typeface="+mj-lt"/>
                <a:cs typeface="Times New Roman" panose="02020603050405020304" pitchFamily="18" charset="0"/>
              </a:rPr>
              <a:t> </a:t>
            </a:r>
            <a:r>
              <a:rPr lang="tr-TR" sz="3000" dirty="0">
                <a:solidFill>
                  <a:schemeClr val="bg1"/>
                </a:solidFill>
                <a:latin typeface="+mj-lt"/>
                <a:cs typeface="Times New Roman" panose="02020603050405020304" pitchFamily="18" charset="0"/>
              </a:rPr>
              <a:t>Saha tecrübesi.</a:t>
            </a:r>
            <a:endParaRPr sz="3000" dirty="0">
              <a:solidFill>
                <a:schemeClr val="bg1"/>
              </a:solidFill>
              <a:latin typeface="+mj-lt"/>
              <a:cs typeface="Times New Roman" panose="02020603050405020304" pitchFamily="18" charset="0"/>
            </a:endParaRPr>
          </a:p>
        </p:txBody>
      </p:sp>
      <p:sp>
        <p:nvSpPr>
          <p:cNvPr id="21" name="object 10"/>
          <p:cNvSpPr txBox="1">
            <a:spLocks/>
          </p:cNvSpPr>
          <p:nvPr/>
        </p:nvSpPr>
        <p:spPr>
          <a:xfrm>
            <a:off x="9541369" y="3013285"/>
            <a:ext cx="8195628" cy="813043"/>
          </a:xfrm>
          <a:prstGeom prst="rect">
            <a:avLst/>
          </a:prstGeom>
        </p:spPr>
        <p:txBody>
          <a:bodyPr vert="horz" wrap="square" lIns="0" tIns="12700" rIns="0" bIns="0" rtlCol="0">
            <a:spAutoFit/>
          </a:bodyPr>
          <a:lstStyle>
            <a:lvl1pPr>
              <a:defRPr sz="6200" b="0" i="0">
                <a:solidFill>
                  <a:schemeClr val="bg1"/>
                </a:solidFill>
                <a:latin typeface="Calibri"/>
                <a:ea typeface="+mj-ea"/>
                <a:cs typeface="Calibri"/>
              </a:defRPr>
            </a:lvl1pPr>
          </a:lstStyle>
          <a:p>
            <a:pPr marL="12700">
              <a:spcBef>
                <a:spcPts val="100"/>
              </a:spcBef>
            </a:pPr>
            <a:r>
              <a:rPr lang="tr-TR" sz="5200" b="1" kern="0" spc="555" dirty="0" smtClean="0">
                <a:latin typeface="+mj-lt"/>
                <a:cs typeface="Cambria"/>
              </a:rPr>
              <a:t>Tedarikçi Özellikleri</a:t>
            </a:r>
            <a:endParaRPr lang="tr-TR" sz="5200" kern="0" dirty="0">
              <a:latin typeface="+mj-lt"/>
              <a:cs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51776" y="3"/>
            <a:ext cx="6736223" cy="6358892"/>
          </a:xfrm>
          <a:prstGeom prst="rect">
            <a:avLst/>
          </a:prstGeom>
        </p:spPr>
      </p:pic>
      <p:grpSp>
        <p:nvGrpSpPr>
          <p:cNvPr id="3" name="object 3"/>
          <p:cNvGrpSpPr/>
          <p:nvPr/>
        </p:nvGrpSpPr>
        <p:grpSpPr>
          <a:xfrm>
            <a:off x="0" y="16710"/>
            <a:ext cx="18287776" cy="10286996"/>
            <a:chOff x="0" y="4"/>
            <a:chExt cx="18287776" cy="10286996"/>
          </a:xfrm>
        </p:grpSpPr>
        <p:pic>
          <p:nvPicPr>
            <p:cNvPr id="4" name="object 4"/>
            <p:cNvPicPr/>
            <p:nvPr/>
          </p:nvPicPr>
          <p:blipFill>
            <a:blip r:embed="rId3" cstate="print"/>
            <a:stretch>
              <a:fillRect/>
            </a:stretch>
          </p:blipFill>
          <p:spPr>
            <a:xfrm>
              <a:off x="0" y="3550780"/>
              <a:ext cx="7286933" cy="6730999"/>
            </a:xfrm>
            <a:prstGeom prst="rect">
              <a:avLst/>
            </a:prstGeom>
          </p:spPr>
        </p:pic>
        <p:pic>
          <p:nvPicPr>
            <p:cNvPr id="5" name="object 5"/>
            <p:cNvPicPr/>
            <p:nvPr/>
          </p:nvPicPr>
          <p:blipFill>
            <a:blip r:embed="rId4" cstate="print"/>
            <a:stretch>
              <a:fillRect/>
            </a:stretch>
          </p:blipFill>
          <p:spPr>
            <a:xfrm>
              <a:off x="2423891" y="4"/>
              <a:ext cx="12725399" cy="10286996"/>
            </a:xfrm>
            <a:prstGeom prst="rect">
              <a:avLst/>
            </a:prstGeom>
          </p:spPr>
        </p:pic>
        <p:pic>
          <p:nvPicPr>
            <p:cNvPr id="6" name="object 6"/>
            <p:cNvPicPr/>
            <p:nvPr/>
          </p:nvPicPr>
          <p:blipFill>
            <a:blip r:embed="rId5" cstate="print"/>
            <a:stretch>
              <a:fillRect/>
            </a:stretch>
          </p:blipFill>
          <p:spPr>
            <a:xfrm>
              <a:off x="223" y="7752178"/>
              <a:ext cx="18287553" cy="2534822"/>
            </a:xfrm>
            <a:prstGeom prst="rect">
              <a:avLst/>
            </a:prstGeom>
          </p:spPr>
        </p:pic>
        <p:pic>
          <p:nvPicPr>
            <p:cNvPr id="7" name="object 7"/>
            <p:cNvPicPr/>
            <p:nvPr/>
          </p:nvPicPr>
          <p:blipFill>
            <a:blip r:embed="rId6" cstate="print"/>
            <a:stretch>
              <a:fillRect/>
            </a:stretch>
          </p:blipFill>
          <p:spPr>
            <a:xfrm>
              <a:off x="256871" y="400166"/>
              <a:ext cx="4029074" cy="2019299"/>
            </a:xfrm>
            <a:prstGeom prst="rect">
              <a:avLst/>
            </a:prstGeom>
          </p:spPr>
        </p:pic>
        <p:pic>
          <p:nvPicPr>
            <p:cNvPr id="8" name="object 8"/>
            <p:cNvPicPr/>
            <p:nvPr/>
          </p:nvPicPr>
          <p:blipFill>
            <a:blip r:embed="rId7" cstate="print"/>
            <a:stretch>
              <a:fillRect/>
            </a:stretch>
          </p:blipFill>
          <p:spPr>
            <a:xfrm>
              <a:off x="15830602" y="320259"/>
              <a:ext cx="2170373" cy="2170373"/>
            </a:xfrm>
            <a:prstGeom prst="rect">
              <a:avLst/>
            </a:prstGeom>
          </p:spPr>
        </p:pic>
        <p:pic>
          <p:nvPicPr>
            <p:cNvPr id="9" name="object 9"/>
            <p:cNvPicPr/>
            <p:nvPr/>
          </p:nvPicPr>
          <p:blipFill>
            <a:blip r:embed="rId8" cstate="print"/>
            <a:stretch>
              <a:fillRect/>
            </a:stretch>
          </p:blipFill>
          <p:spPr>
            <a:xfrm>
              <a:off x="733189" y="3775417"/>
              <a:ext cx="8325637" cy="6302317"/>
            </a:xfrm>
            <a:prstGeom prst="rect">
              <a:avLst/>
            </a:prstGeom>
          </p:spPr>
        </p:pic>
        <p:pic>
          <p:nvPicPr>
            <p:cNvPr id="10" name="object 10"/>
            <p:cNvPicPr/>
            <p:nvPr/>
          </p:nvPicPr>
          <p:blipFill>
            <a:blip r:embed="rId9" cstate="print"/>
            <a:stretch>
              <a:fillRect/>
            </a:stretch>
          </p:blipFill>
          <p:spPr>
            <a:xfrm>
              <a:off x="9192128" y="3790679"/>
              <a:ext cx="8810625" cy="2997739"/>
            </a:xfrm>
            <a:prstGeom prst="rect">
              <a:avLst/>
            </a:prstGeom>
          </p:spPr>
        </p:pic>
      </p:grpSp>
      <p:sp>
        <p:nvSpPr>
          <p:cNvPr id="11" name="object 11"/>
          <p:cNvSpPr txBox="1">
            <a:spLocks noGrp="1"/>
          </p:cNvSpPr>
          <p:nvPr>
            <p:ph type="title"/>
          </p:nvPr>
        </p:nvSpPr>
        <p:spPr>
          <a:xfrm>
            <a:off x="6079614" y="915984"/>
            <a:ext cx="5528945" cy="970915"/>
          </a:xfrm>
          <a:prstGeom prst="rect">
            <a:avLst/>
          </a:prstGeom>
        </p:spPr>
        <p:txBody>
          <a:bodyPr vert="horz" wrap="square" lIns="0" tIns="12700" rIns="0" bIns="0" rtlCol="0">
            <a:spAutoFit/>
          </a:bodyPr>
          <a:lstStyle/>
          <a:p>
            <a:pPr marL="12700">
              <a:lnSpc>
                <a:spcPct val="100000"/>
              </a:lnSpc>
              <a:spcBef>
                <a:spcPts val="100"/>
              </a:spcBef>
            </a:pPr>
            <a:r>
              <a:rPr spc="570" dirty="0"/>
              <a:t>Çözüm</a:t>
            </a:r>
            <a:r>
              <a:rPr spc="-335" dirty="0"/>
              <a:t> </a:t>
            </a:r>
            <a:r>
              <a:rPr spc="415" dirty="0"/>
              <a:t>Dosyası</a:t>
            </a:r>
          </a:p>
        </p:txBody>
      </p:sp>
      <p:sp>
        <p:nvSpPr>
          <p:cNvPr id="19" name="object 19"/>
          <p:cNvSpPr txBox="1"/>
          <p:nvPr/>
        </p:nvSpPr>
        <p:spPr>
          <a:xfrm>
            <a:off x="9192128" y="2985692"/>
            <a:ext cx="8036559" cy="558800"/>
          </a:xfrm>
          <a:prstGeom prst="rect">
            <a:avLst/>
          </a:prstGeom>
        </p:spPr>
        <p:txBody>
          <a:bodyPr vert="horz" wrap="square" lIns="0" tIns="12700" rIns="0" bIns="0" rtlCol="0">
            <a:spAutoFit/>
          </a:bodyPr>
          <a:lstStyle/>
          <a:p>
            <a:pPr marL="12700">
              <a:lnSpc>
                <a:spcPct val="100000"/>
              </a:lnSpc>
              <a:spcBef>
                <a:spcPts val="100"/>
              </a:spcBef>
              <a:tabLst>
                <a:tab pos="1712595" algn="l"/>
                <a:tab pos="4239260" algn="l"/>
                <a:tab pos="6729730" algn="l"/>
              </a:tabLst>
            </a:pPr>
            <a:r>
              <a:rPr sz="3500" b="1" spc="310" dirty="0">
                <a:solidFill>
                  <a:srgbClr val="FFFFFF"/>
                </a:solidFill>
                <a:latin typeface="+mj-lt"/>
                <a:cs typeface="Cambria"/>
              </a:rPr>
              <a:t>Dijital	</a:t>
            </a:r>
            <a:r>
              <a:rPr sz="3500" b="1" spc="450" dirty="0">
                <a:solidFill>
                  <a:srgbClr val="FFFFFF"/>
                </a:solidFill>
                <a:latin typeface="+mj-lt"/>
                <a:cs typeface="Cambria"/>
              </a:rPr>
              <a:t>Dönüşüm	</a:t>
            </a:r>
            <a:r>
              <a:rPr sz="3500" b="1" spc="315" dirty="0">
                <a:solidFill>
                  <a:srgbClr val="FFFFFF"/>
                </a:solidFill>
                <a:latin typeface="+mj-lt"/>
                <a:cs typeface="Cambria"/>
              </a:rPr>
              <a:t>Teknoloji	</a:t>
            </a:r>
            <a:r>
              <a:rPr sz="3500" b="1" spc="340" dirty="0">
                <a:solidFill>
                  <a:srgbClr val="FFFFFF"/>
                </a:solidFill>
                <a:latin typeface="+mj-lt"/>
                <a:cs typeface="Cambria"/>
              </a:rPr>
              <a:t>Alanı</a:t>
            </a:r>
            <a:endParaRPr sz="3500" dirty="0">
              <a:latin typeface="+mj-lt"/>
              <a:cs typeface="Cambria"/>
            </a:endParaRPr>
          </a:p>
        </p:txBody>
      </p:sp>
      <p:sp>
        <p:nvSpPr>
          <p:cNvPr id="20" name="object 20"/>
          <p:cNvSpPr txBox="1"/>
          <p:nvPr/>
        </p:nvSpPr>
        <p:spPr>
          <a:xfrm>
            <a:off x="9245038" y="7315886"/>
            <a:ext cx="8000365" cy="558800"/>
          </a:xfrm>
          <a:prstGeom prst="rect">
            <a:avLst/>
          </a:prstGeom>
        </p:spPr>
        <p:txBody>
          <a:bodyPr vert="horz" wrap="square" lIns="0" tIns="12700" rIns="0" bIns="0" rtlCol="0">
            <a:spAutoFit/>
          </a:bodyPr>
          <a:lstStyle/>
          <a:p>
            <a:pPr marL="12700">
              <a:lnSpc>
                <a:spcPct val="100000"/>
              </a:lnSpc>
              <a:spcBef>
                <a:spcPts val="100"/>
              </a:spcBef>
              <a:tabLst>
                <a:tab pos="877569" algn="l"/>
                <a:tab pos="3039745" algn="l"/>
                <a:tab pos="6407150" algn="l"/>
              </a:tabLst>
            </a:pPr>
            <a:r>
              <a:rPr sz="3500" b="1" spc="610" dirty="0">
                <a:solidFill>
                  <a:srgbClr val="FFFFFF"/>
                </a:solidFill>
                <a:latin typeface="Cambria"/>
                <a:cs typeface="Cambria"/>
              </a:rPr>
              <a:t>Ö</a:t>
            </a:r>
            <a:r>
              <a:rPr sz="3500" b="1" spc="430" dirty="0">
                <a:solidFill>
                  <a:srgbClr val="FFFFFF"/>
                </a:solidFill>
                <a:latin typeface="Cambria"/>
                <a:cs typeface="Cambria"/>
              </a:rPr>
              <a:t>n</a:t>
            </a:r>
            <a:r>
              <a:rPr sz="3500" b="1" dirty="0">
                <a:solidFill>
                  <a:srgbClr val="FFFFFF"/>
                </a:solidFill>
                <a:latin typeface="Cambria"/>
                <a:cs typeface="Cambria"/>
              </a:rPr>
              <a:t>	</a:t>
            </a:r>
            <a:r>
              <a:rPr sz="3500" b="1" spc="720" dirty="0">
                <a:solidFill>
                  <a:srgbClr val="FFFFFF"/>
                </a:solidFill>
                <a:latin typeface="Cambria"/>
                <a:cs typeface="Cambria"/>
              </a:rPr>
              <a:t>G</a:t>
            </a:r>
            <a:r>
              <a:rPr sz="3500" b="1" spc="335" dirty="0">
                <a:solidFill>
                  <a:srgbClr val="FFFFFF"/>
                </a:solidFill>
                <a:latin typeface="Cambria"/>
                <a:cs typeface="Cambria"/>
              </a:rPr>
              <a:t>ö</a:t>
            </a:r>
            <a:r>
              <a:rPr sz="3500" b="1" spc="220" dirty="0">
                <a:solidFill>
                  <a:srgbClr val="FFFFFF"/>
                </a:solidFill>
                <a:latin typeface="Cambria"/>
                <a:cs typeface="Cambria"/>
              </a:rPr>
              <a:t>r</a:t>
            </a:r>
            <a:r>
              <a:rPr sz="3500" b="1" spc="445" dirty="0">
                <a:solidFill>
                  <a:srgbClr val="FFFFFF"/>
                </a:solidFill>
                <a:latin typeface="Cambria"/>
                <a:cs typeface="Cambria"/>
              </a:rPr>
              <a:t>ü</a:t>
            </a:r>
            <a:r>
              <a:rPr sz="3500" b="1" spc="245" dirty="0">
                <a:solidFill>
                  <a:srgbClr val="FFFFFF"/>
                </a:solidFill>
                <a:latin typeface="Cambria"/>
                <a:cs typeface="Cambria"/>
              </a:rPr>
              <a:t>l</a:t>
            </a:r>
            <a:r>
              <a:rPr sz="3500" b="1" spc="360" dirty="0">
                <a:solidFill>
                  <a:srgbClr val="FFFFFF"/>
                </a:solidFill>
                <a:latin typeface="Cambria"/>
                <a:cs typeface="Cambria"/>
              </a:rPr>
              <a:t>e</a:t>
            </a:r>
            <a:r>
              <a:rPr sz="3500" b="1" spc="430" dirty="0">
                <a:solidFill>
                  <a:srgbClr val="FFFFFF"/>
                </a:solidFill>
                <a:latin typeface="Cambria"/>
                <a:cs typeface="Cambria"/>
              </a:rPr>
              <a:t>n</a:t>
            </a:r>
            <a:r>
              <a:rPr sz="3500" b="1" dirty="0">
                <a:solidFill>
                  <a:srgbClr val="FFFFFF"/>
                </a:solidFill>
                <a:latin typeface="Cambria"/>
                <a:cs typeface="Cambria"/>
              </a:rPr>
              <a:t>	</a:t>
            </a:r>
            <a:r>
              <a:rPr sz="3500" b="1" spc="720" dirty="0">
                <a:solidFill>
                  <a:srgbClr val="FFFFFF"/>
                </a:solidFill>
                <a:latin typeface="Cambria"/>
                <a:cs typeface="Cambria"/>
              </a:rPr>
              <a:t>G</a:t>
            </a:r>
            <a:r>
              <a:rPr sz="3500" b="1" spc="360" dirty="0">
                <a:solidFill>
                  <a:srgbClr val="FFFFFF"/>
                </a:solidFill>
                <a:latin typeface="Cambria"/>
                <a:cs typeface="Cambria"/>
              </a:rPr>
              <a:t>e</a:t>
            </a:r>
            <a:r>
              <a:rPr sz="3500" b="1" spc="220" dirty="0">
                <a:solidFill>
                  <a:srgbClr val="FFFFFF"/>
                </a:solidFill>
                <a:latin typeface="Cambria"/>
                <a:cs typeface="Cambria"/>
              </a:rPr>
              <a:t>r</a:t>
            </a:r>
            <a:r>
              <a:rPr sz="3500" b="1" spc="484" dirty="0">
                <a:solidFill>
                  <a:srgbClr val="FFFFFF"/>
                </a:solidFill>
                <a:latin typeface="Cambria"/>
                <a:cs typeface="Cambria"/>
              </a:rPr>
              <a:t>ç</a:t>
            </a:r>
            <a:r>
              <a:rPr sz="3500" b="1" spc="360" dirty="0">
                <a:solidFill>
                  <a:srgbClr val="FFFFFF"/>
                </a:solidFill>
                <a:latin typeface="Cambria"/>
                <a:cs typeface="Cambria"/>
              </a:rPr>
              <a:t>e</a:t>
            </a:r>
            <a:r>
              <a:rPr sz="3500" b="1" spc="345" dirty="0">
                <a:solidFill>
                  <a:srgbClr val="FFFFFF"/>
                </a:solidFill>
                <a:latin typeface="Cambria"/>
                <a:cs typeface="Cambria"/>
              </a:rPr>
              <a:t>k</a:t>
            </a:r>
            <a:r>
              <a:rPr sz="3500" b="1" spc="245" dirty="0">
                <a:solidFill>
                  <a:srgbClr val="FFFFFF"/>
                </a:solidFill>
                <a:latin typeface="Cambria"/>
                <a:cs typeface="Cambria"/>
              </a:rPr>
              <a:t>l</a:t>
            </a:r>
            <a:r>
              <a:rPr sz="3500" b="1" spc="360" dirty="0">
                <a:solidFill>
                  <a:srgbClr val="FFFFFF"/>
                </a:solidFill>
                <a:latin typeface="Cambria"/>
                <a:cs typeface="Cambria"/>
              </a:rPr>
              <a:t>e</a:t>
            </a:r>
            <a:r>
              <a:rPr sz="3500" b="1" spc="355" dirty="0">
                <a:solidFill>
                  <a:srgbClr val="FFFFFF"/>
                </a:solidFill>
                <a:latin typeface="Cambria"/>
                <a:cs typeface="Cambria"/>
              </a:rPr>
              <a:t>ş</a:t>
            </a:r>
            <a:r>
              <a:rPr sz="3500" b="1" spc="580" dirty="0">
                <a:solidFill>
                  <a:srgbClr val="FFFFFF"/>
                </a:solidFill>
                <a:latin typeface="Cambria"/>
                <a:cs typeface="Cambria"/>
              </a:rPr>
              <a:t>m</a:t>
            </a:r>
            <a:r>
              <a:rPr sz="3500" b="1" spc="365" dirty="0">
                <a:solidFill>
                  <a:srgbClr val="FFFFFF"/>
                </a:solidFill>
                <a:latin typeface="Cambria"/>
                <a:cs typeface="Cambria"/>
              </a:rPr>
              <a:t>e</a:t>
            </a:r>
            <a:r>
              <a:rPr sz="3500" b="1" dirty="0">
                <a:solidFill>
                  <a:srgbClr val="FFFFFF"/>
                </a:solidFill>
                <a:latin typeface="Cambria"/>
                <a:cs typeface="Cambria"/>
              </a:rPr>
              <a:t>	</a:t>
            </a:r>
            <a:r>
              <a:rPr sz="3500" b="1" spc="725" dirty="0">
                <a:solidFill>
                  <a:srgbClr val="FFFFFF"/>
                </a:solidFill>
                <a:latin typeface="Cambria"/>
                <a:cs typeface="Cambria"/>
              </a:rPr>
              <a:t>S</a:t>
            </a:r>
            <a:r>
              <a:rPr sz="3500" b="1" spc="445" dirty="0">
                <a:solidFill>
                  <a:srgbClr val="FFFFFF"/>
                </a:solidFill>
                <a:latin typeface="Cambria"/>
                <a:cs typeface="Cambria"/>
              </a:rPr>
              <a:t>ü</a:t>
            </a:r>
            <a:r>
              <a:rPr sz="3500" b="1" spc="220" dirty="0">
                <a:solidFill>
                  <a:srgbClr val="FFFFFF"/>
                </a:solidFill>
                <a:latin typeface="Cambria"/>
                <a:cs typeface="Cambria"/>
              </a:rPr>
              <a:t>r</a:t>
            </a:r>
            <a:r>
              <a:rPr sz="3500" b="1" spc="360" dirty="0">
                <a:solidFill>
                  <a:srgbClr val="FFFFFF"/>
                </a:solidFill>
                <a:latin typeface="Cambria"/>
                <a:cs typeface="Cambria"/>
              </a:rPr>
              <a:t>e</a:t>
            </a:r>
            <a:r>
              <a:rPr sz="3500" b="1" spc="355" dirty="0">
                <a:solidFill>
                  <a:srgbClr val="FFFFFF"/>
                </a:solidFill>
                <a:latin typeface="Cambria"/>
                <a:cs typeface="Cambria"/>
              </a:rPr>
              <a:t>s</a:t>
            </a:r>
            <a:r>
              <a:rPr sz="3500" b="1" spc="225" dirty="0">
                <a:solidFill>
                  <a:srgbClr val="FFFFFF"/>
                </a:solidFill>
                <a:latin typeface="Cambria"/>
                <a:cs typeface="Cambria"/>
              </a:rPr>
              <a:t>i</a:t>
            </a:r>
            <a:endParaRPr sz="3500" dirty="0">
              <a:latin typeface="Cambria"/>
              <a:cs typeface="Cambria"/>
            </a:endParaRPr>
          </a:p>
        </p:txBody>
      </p:sp>
      <p:sp>
        <p:nvSpPr>
          <p:cNvPr id="29" name="object 29"/>
          <p:cNvSpPr txBox="1"/>
          <p:nvPr/>
        </p:nvSpPr>
        <p:spPr>
          <a:xfrm>
            <a:off x="9453953" y="3940281"/>
            <a:ext cx="5129631" cy="1864613"/>
          </a:xfrm>
          <a:prstGeom prst="rect">
            <a:avLst/>
          </a:prstGeom>
        </p:spPr>
        <p:txBody>
          <a:bodyPr vert="horz" wrap="square" lIns="0" tIns="12700" rIns="0" bIns="0" rtlCol="0">
            <a:spAutoFit/>
          </a:bodyPr>
          <a:lstStyle/>
          <a:p>
            <a:pPr marL="355600" marR="5080" indent="-342900">
              <a:lnSpc>
                <a:spcPct val="116500"/>
              </a:lnSpc>
              <a:spcBef>
                <a:spcPts val="100"/>
              </a:spcBef>
              <a:buFont typeface="Arial" panose="020B0604020202020204" pitchFamily="34" charset="0"/>
              <a:buChar char="•"/>
            </a:pPr>
            <a:r>
              <a:rPr lang="tr-TR" sz="2000" dirty="0" smtClean="0">
                <a:solidFill>
                  <a:schemeClr val="bg1"/>
                </a:solidFill>
                <a:latin typeface="+mj-lt"/>
                <a:cs typeface="Times New Roman" panose="02020603050405020304" pitchFamily="18" charset="0"/>
              </a:rPr>
              <a:t> </a:t>
            </a:r>
            <a:r>
              <a:rPr lang="tr-TR" sz="2000" dirty="0">
                <a:solidFill>
                  <a:schemeClr val="bg1"/>
                </a:solidFill>
                <a:latin typeface="+mj-lt"/>
                <a:cs typeface="Times New Roman" panose="02020603050405020304" pitchFamily="18" charset="0"/>
              </a:rPr>
              <a:t>Endüstriyel İnternet </a:t>
            </a:r>
            <a:endParaRPr lang="tr-TR" sz="2000" dirty="0" smtClean="0">
              <a:solidFill>
                <a:schemeClr val="bg1"/>
              </a:solidFill>
              <a:latin typeface="+mj-lt"/>
              <a:cs typeface="Times New Roman" panose="02020603050405020304" pitchFamily="18" charset="0"/>
            </a:endParaRPr>
          </a:p>
          <a:p>
            <a:pPr marL="355600" marR="5080" indent="-342900">
              <a:lnSpc>
                <a:spcPct val="116500"/>
              </a:lnSpc>
              <a:spcBef>
                <a:spcPts val="100"/>
              </a:spcBef>
              <a:buFont typeface="Arial" panose="020B0604020202020204" pitchFamily="34" charset="0"/>
              <a:buChar char="•"/>
            </a:pPr>
            <a:r>
              <a:rPr lang="tr-TR" sz="2000" dirty="0" smtClean="0">
                <a:solidFill>
                  <a:schemeClr val="bg1"/>
                </a:solidFill>
                <a:latin typeface="+mj-lt"/>
                <a:cs typeface="Times New Roman" panose="02020603050405020304" pitchFamily="18" charset="0"/>
              </a:rPr>
              <a:t>Siber </a:t>
            </a:r>
            <a:r>
              <a:rPr lang="tr-TR" sz="2000" dirty="0">
                <a:solidFill>
                  <a:schemeClr val="bg1"/>
                </a:solidFill>
                <a:latin typeface="+mj-lt"/>
                <a:cs typeface="Times New Roman" panose="02020603050405020304" pitchFamily="18" charset="0"/>
              </a:rPr>
              <a:t>Güvenlik </a:t>
            </a:r>
            <a:endParaRPr lang="tr-TR" sz="2000" dirty="0" smtClean="0">
              <a:solidFill>
                <a:schemeClr val="bg1"/>
              </a:solidFill>
              <a:latin typeface="+mj-lt"/>
              <a:cs typeface="Times New Roman" panose="02020603050405020304" pitchFamily="18" charset="0"/>
            </a:endParaRPr>
          </a:p>
          <a:p>
            <a:pPr marL="355600" marR="5080" indent="-342900">
              <a:lnSpc>
                <a:spcPct val="116500"/>
              </a:lnSpc>
              <a:spcBef>
                <a:spcPts val="100"/>
              </a:spcBef>
              <a:buFont typeface="Arial" panose="020B0604020202020204" pitchFamily="34" charset="0"/>
              <a:buChar char="•"/>
            </a:pPr>
            <a:r>
              <a:rPr lang="tr-TR" sz="2000" dirty="0" smtClean="0">
                <a:solidFill>
                  <a:schemeClr val="bg1"/>
                </a:solidFill>
                <a:latin typeface="+mj-lt"/>
                <a:cs typeface="Times New Roman" panose="02020603050405020304" pitchFamily="18" charset="0"/>
              </a:rPr>
              <a:t>Yapay </a:t>
            </a:r>
            <a:r>
              <a:rPr lang="tr-TR" sz="2000" dirty="0">
                <a:solidFill>
                  <a:schemeClr val="bg1"/>
                </a:solidFill>
                <a:latin typeface="+mj-lt"/>
                <a:cs typeface="Times New Roman" panose="02020603050405020304" pitchFamily="18" charset="0"/>
              </a:rPr>
              <a:t>Zeka &amp; Akıllı Sistemler </a:t>
            </a:r>
            <a:endParaRPr lang="tr-TR" sz="2000" dirty="0" smtClean="0">
              <a:solidFill>
                <a:schemeClr val="bg1"/>
              </a:solidFill>
              <a:latin typeface="+mj-lt"/>
              <a:cs typeface="Times New Roman" panose="02020603050405020304" pitchFamily="18" charset="0"/>
            </a:endParaRPr>
          </a:p>
          <a:p>
            <a:pPr marL="355600" marR="5080" indent="-342900">
              <a:lnSpc>
                <a:spcPct val="116500"/>
              </a:lnSpc>
              <a:spcBef>
                <a:spcPts val="100"/>
              </a:spcBef>
              <a:buFont typeface="Arial" panose="020B0604020202020204" pitchFamily="34" charset="0"/>
              <a:buChar char="•"/>
            </a:pPr>
            <a:r>
              <a:rPr lang="tr-TR" sz="2000" dirty="0" smtClean="0">
                <a:solidFill>
                  <a:schemeClr val="bg1"/>
                </a:solidFill>
                <a:latin typeface="+mj-lt"/>
                <a:cs typeface="Times New Roman" panose="02020603050405020304" pitchFamily="18" charset="0"/>
              </a:rPr>
              <a:t>IOT </a:t>
            </a:r>
          </a:p>
          <a:p>
            <a:pPr marL="355600" marR="5080" indent="-342900">
              <a:lnSpc>
                <a:spcPct val="116500"/>
              </a:lnSpc>
              <a:spcBef>
                <a:spcPts val="100"/>
              </a:spcBef>
              <a:buFont typeface="Arial" panose="020B0604020202020204" pitchFamily="34" charset="0"/>
              <a:buChar char="•"/>
            </a:pPr>
            <a:r>
              <a:rPr lang="tr-TR" sz="2000" dirty="0" smtClean="0">
                <a:solidFill>
                  <a:schemeClr val="bg1"/>
                </a:solidFill>
                <a:latin typeface="+mj-lt"/>
                <a:cs typeface="Times New Roman" panose="02020603050405020304" pitchFamily="18" charset="0"/>
              </a:rPr>
              <a:t>Endüstriyel </a:t>
            </a:r>
            <a:r>
              <a:rPr lang="tr-TR" sz="2000" dirty="0">
                <a:solidFill>
                  <a:schemeClr val="bg1"/>
                </a:solidFill>
                <a:latin typeface="+mj-lt"/>
                <a:cs typeface="Times New Roman" panose="02020603050405020304" pitchFamily="18" charset="0"/>
              </a:rPr>
              <a:t>ve </a:t>
            </a:r>
            <a:r>
              <a:rPr lang="tr-TR" sz="2000" dirty="0" smtClean="0">
                <a:solidFill>
                  <a:schemeClr val="bg1"/>
                </a:solidFill>
                <a:latin typeface="+mj-lt"/>
                <a:cs typeface="Times New Roman" panose="02020603050405020304" pitchFamily="18" charset="0"/>
              </a:rPr>
              <a:t>Medikal Bilgisayarlar</a:t>
            </a:r>
            <a:endParaRPr sz="2000" dirty="0">
              <a:solidFill>
                <a:schemeClr val="bg1"/>
              </a:solidFill>
              <a:latin typeface="+mj-lt"/>
              <a:cs typeface="Times New Roman" panose="02020603050405020304" pitchFamily="18" charset="0"/>
            </a:endParaRPr>
          </a:p>
        </p:txBody>
      </p:sp>
      <p:sp>
        <p:nvSpPr>
          <p:cNvPr id="33" name="Dikdörtgen 32"/>
          <p:cNvSpPr/>
          <p:nvPr/>
        </p:nvSpPr>
        <p:spPr>
          <a:xfrm>
            <a:off x="651998" y="2989336"/>
            <a:ext cx="7852791" cy="630942"/>
          </a:xfrm>
          <a:prstGeom prst="rect">
            <a:avLst/>
          </a:prstGeom>
        </p:spPr>
        <p:txBody>
          <a:bodyPr wrap="none">
            <a:spAutoFit/>
          </a:bodyPr>
          <a:lstStyle/>
          <a:p>
            <a:pPr marL="12700">
              <a:lnSpc>
                <a:spcPct val="100000"/>
              </a:lnSpc>
              <a:spcBef>
                <a:spcPts val="100"/>
              </a:spcBef>
              <a:tabLst>
                <a:tab pos="2508885" algn="l"/>
                <a:tab pos="4565650" algn="l"/>
                <a:tab pos="5261610" algn="l"/>
              </a:tabLst>
            </a:pPr>
            <a:r>
              <a:rPr lang="tr-TR" sz="3500" b="1" spc="475" dirty="0" smtClean="0">
                <a:solidFill>
                  <a:schemeClr val="bg1"/>
                </a:solidFill>
                <a:latin typeface="+mj-lt"/>
                <a:ea typeface="Cambria" panose="02040503050406030204" pitchFamily="18" charset="0"/>
              </a:rPr>
              <a:t>Çözümün	</a:t>
            </a:r>
            <a:r>
              <a:rPr lang="tr-TR" sz="3500" b="1" spc="445" dirty="0" smtClean="0">
                <a:solidFill>
                  <a:schemeClr val="bg1"/>
                </a:solidFill>
                <a:latin typeface="+mj-lt"/>
                <a:ea typeface="Cambria" panose="02040503050406030204" pitchFamily="18" charset="0"/>
              </a:rPr>
              <a:t>Konusu	</a:t>
            </a:r>
            <a:r>
              <a:rPr lang="tr-TR" sz="3500" b="1" spc="270" dirty="0" smtClean="0">
                <a:solidFill>
                  <a:schemeClr val="bg1"/>
                </a:solidFill>
                <a:latin typeface="+mj-lt"/>
                <a:ea typeface="Cambria" panose="02040503050406030204" pitchFamily="18" charset="0"/>
              </a:rPr>
              <a:t>ve	</a:t>
            </a:r>
            <a:r>
              <a:rPr lang="tr-TR" sz="3500" b="1" spc="360" dirty="0" smtClean="0">
                <a:solidFill>
                  <a:schemeClr val="bg1"/>
                </a:solidFill>
                <a:latin typeface="+mj-lt"/>
                <a:ea typeface="Cambria" panose="02040503050406030204" pitchFamily="18" charset="0"/>
              </a:rPr>
              <a:t>Hedefleri</a:t>
            </a:r>
            <a:endParaRPr lang="tr-TR" sz="3500" b="1" spc="360" dirty="0">
              <a:solidFill>
                <a:schemeClr val="bg1"/>
              </a:solidFill>
              <a:latin typeface="+mj-lt"/>
              <a:ea typeface="Cambria" panose="02040503050406030204" pitchFamily="18" charset="0"/>
            </a:endParaRPr>
          </a:p>
        </p:txBody>
      </p:sp>
      <p:pic>
        <p:nvPicPr>
          <p:cNvPr id="34" name="object 10"/>
          <p:cNvPicPr/>
          <p:nvPr/>
        </p:nvPicPr>
        <p:blipFill>
          <a:blip r:embed="rId9" cstate="print"/>
          <a:stretch>
            <a:fillRect/>
          </a:stretch>
        </p:blipFill>
        <p:spPr>
          <a:xfrm>
            <a:off x="9192127" y="8097856"/>
            <a:ext cx="8810625" cy="1977198"/>
          </a:xfrm>
          <a:prstGeom prst="rect">
            <a:avLst/>
          </a:prstGeom>
          <a:ln>
            <a:noFill/>
          </a:ln>
        </p:spPr>
      </p:pic>
      <p:sp>
        <p:nvSpPr>
          <p:cNvPr id="36" name="Dikdörtgen 35"/>
          <p:cNvSpPr/>
          <p:nvPr/>
        </p:nvSpPr>
        <p:spPr>
          <a:xfrm>
            <a:off x="9423133" y="8322203"/>
            <a:ext cx="9144000" cy="430887"/>
          </a:xfrm>
          <a:prstGeom prst="rect">
            <a:avLst/>
          </a:prstGeom>
        </p:spPr>
        <p:txBody>
          <a:bodyPr>
            <a:spAutoFit/>
          </a:bodyPr>
          <a:lstStyle/>
          <a:p>
            <a:pPr marL="298450" indent="-285750">
              <a:lnSpc>
                <a:spcPct val="100000"/>
              </a:lnSpc>
              <a:spcBef>
                <a:spcPts val="535"/>
              </a:spcBef>
              <a:buFont typeface="Arial" panose="020B0604020202020204" pitchFamily="34" charset="0"/>
              <a:buChar char="•"/>
            </a:pPr>
            <a:r>
              <a:rPr lang="es-ES" sz="2200" spc="-55" dirty="0">
                <a:solidFill>
                  <a:srgbClr val="FFFFFF"/>
                </a:solidFill>
                <a:latin typeface="+mj-lt"/>
                <a:cs typeface="Times New Roman"/>
              </a:rPr>
              <a:t>1-6</a:t>
            </a:r>
            <a:r>
              <a:rPr lang="es-ES" sz="2200" spc="-40" dirty="0">
                <a:solidFill>
                  <a:srgbClr val="FFFFFF"/>
                </a:solidFill>
                <a:latin typeface="+mj-lt"/>
                <a:cs typeface="Times New Roman"/>
              </a:rPr>
              <a:t> </a:t>
            </a:r>
            <a:r>
              <a:rPr lang="es-ES" sz="2200" spc="-5" dirty="0" smtClean="0">
                <a:solidFill>
                  <a:srgbClr val="FFFFFF"/>
                </a:solidFill>
                <a:latin typeface="+mj-lt"/>
                <a:cs typeface="Times New Roman"/>
              </a:rPr>
              <a:t>ay</a:t>
            </a:r>
            <a:endParaRPr lang="es-ES" sz="2200" dirty="0">
              <a:latin typeface="+mj-lt"/>
              <a:cs typeface="Times New Roman"/>
            </a:endParaRPr>
          </a:p>
        </p:txBody>
      </p:sp>
      <p:sp>
        <p:nvSpPr>
          <p:cNvPr id="13" name="Dikdörtgen 12"/>
          <p:cNvSpPr/>
          <p:nvPr/>
        </p:nvSpPr>
        <p:spPr>
          <a:xfrm>
            <a:off x="962883" y="4075971"/>
            <a:ext cx="7925364" cy="578619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tr-TR" sz="2000" dirty="0" err="1">
                <a:solidFill>
                  <a:schemeClr val="bg1"/>
                </a:solidFill>
                <a:latin typeface="+mj-lt"/>
                <a:cs typeface="Times New Roman" panose="02020603050405020304" pitchFamily="18" charset="0"/>
              </a:rPr>
              <a:t>Cyberwise'ın</a:t>
            </a:r>
            <a:r>
              <a:rPr lang="tr-TR" sz="2000" dirty="0">
                <a:solidFill>
                  <a:schemeClr val="bg1"/>
                </a:solidFill>
                <a:latin typeface="+mj-lt"/>
                <a:cs typeface="Times New Roman" panose="02020603050405020304" pitchFamily="18" charset="0"/>
              </a:rPr>
              <a:t> geliştirdiği </a:t>
            </a:r>
            <a:r>
              <a:rPr lang="tr-TR" sz="2000" dirty="0" err="1">
                <a:solidFill>
                  <a:schemeClr val="bg1"/>
                </a:solidFill>
                <a:latin typeface="+mj-lt"/>
                <a:cs typeface="Times New Roman" panose="02020603050405020304" pitchFamily="18" charset="0"/>
              </a:rPr>
              <a:t>ICSFusion</a:t>
            </a:r>
            <a:r>
              <a:rPr lang="tr-TR" sz="2000" dirty="0">
                <a:solidFill>
                  <a:schemeClr val="bg1"/>
                </a:solidFill>
                <a:latin typeface="+mj-lt"/>
                <a:cs typeface="Times New Roman" panose="02020603050405020304" pitchFamily="18" charset="0"/>
              </a:rPr>
              <a:t> çözümü endüstriyel tesisler için bir siber güvenlik ve dayanıklılık çözümüdür. Geliştirilmiş çözüm </a:t>
            </a:r>
            <a:r>
              <a:rPr lang="tr-TR" sz="2000" dirty="0" err="1">
                <a:solidFill>
                  <a:schemeClr val="bg1"/>
                </a:solidFill>
                <a:latin typeface="+mj-lt"/>
                <a:cs typeface="Times New Roman" panose="02020603050405020304" pitchFamily="18" charset="0"/>
              </a:rPr>
              <a:t>ICSFusion'un</a:t>
            </a:r>
            <a:r>
              <a:rPr lang="tr-TR" sz="2000" dirty="0">
                <a:solidFill>
                  <a:schemeClr val="bg1"/>
                </a:solidFill>
                <a:latin typeface="+mj-lt"/>
                <a:cs typeface="Times New Roman" panose="02020603050405020304" pitchFamily="18" charset="0"/>
              </a:rPr>
              <a:t> temel hedefleri aşağıdaki gibidir. </a:t>
            </a:r>
          </a:p>
          <a:p>
            <a:pPr marL="342900" indent="-342900">
              <a:spcBef>
                <a:spcPts val="600"/>
              </a:spcBef>
              <a:spcAft>
                <a:spcPts val="600"/>
              </a:spcAft>
              <a:buFont typeface="Arial" panose="020B0604020202020204" pitchFamily="34" charset="0"/>
              <a:buChar char="•"/>
            </a:pPr>
            <a:r>
              <a:rPr lang="tr-TR" sz="2000" dirty="0">
                <a:solidFill>
                  <a:schemeClr val="bg1"/>
                </a:solidFill>
                <a:latin typeface="+mj-lt"/>
                <a:cs typeface="Times New Roman" panose="02020603050405020304" pitchFamily="18" charset="0"/>
              </a:rPr>
              <a:t>Endüstriyel tesislerde, varlık, tehdit, zafiyet ve siber güvenlik riskleri   özelinde tam görünürlük sağlamak.</a:t>
            </a:r>
          </a:p>
          <a:p>
            <a:pPr marL="342900" indent="-342900">
              <a:spcBef>
                <a:spcPts val="600"/>
              </a:spcBef>
              <a:spcAft>
                <a:spcPts val="600"/>
              </a:spcAft>
              <a:buFont typeface="Arial" panose="020B0604020202020204" pitchFamily="34" charset="0"/>
              <a:buChar char="•"/>
            </a:pPr>
            <a:r>
              <a:rPr lang="tr-TR" sz="2000" dirty="0">
                <a:solidFill>
                  <a:schemeClr val="bg1"/>
                </a:solidFill>
                <a:latin typeface="+mj-lt"/>
                <a:cs typeface="Times New Roman" panose="02020603050405020304" pitchFamily="18" charset="0"/>
              </a:rPr>
              <a:t>Aksiyon alınabilir, </a:t>
            </a:r>
            <a:r>
              <a:rPr lang="tr-TR" sz="2000" dirty="0" err="1">
                <a:solidFill>
                  <a:schemeClr val="bg1"/>
                </a:solidFill>
                <a:latin typeface="+mj-lt"/>
                <a:cs typeface="Times New Roman" panose="02020603050405020304" pitchFamily="18" charset="0"/>
              </a:rPr>
              <a:t>önceliklendirilmiş</a:t>
            </a:r>
            <a:r>
              <a:rPr lang="tr-TR" sz="2000" dirty="0">
                <a:solidFill>
                  <a:schemeClr val="bg1"/>
                </a:solidFill>
                <a:latin typeface="+mj-lt"/>
                <a:cs typeface="Times New Roman" panose="02020603050405020304" pitchFamily="18" charset="0"/>
              </a:rPr>
              <a:t> endüstriyel siber güvenlik risklerini    yönetmek. </a:t>
            </a:r>
          </a:p>
          <a:p>
            <a:pPr marL="342900" indent="-342900">
              <a:spcBef>
                <a:spcPts val="600"/>
              </a:spcBef>
              <a:spcAft>
                <a:spcPts val="600"/>
              </a:spcAft>
              <a:buFont typeface="Arial" panose="020B0604020202020204" pitchFamily="34" charset="0"/>
              <a:buChar char="•"/>
            </a:pPr>
            <a:r>
              <a:rPr lang="tr-TR" sz="2000" dirty="0">
                <a:solidFill>
                  <a:schemeClr val="bg1"/>
                </a:solidFill>
                <a:latin typeface="+mj-lt"/>
                <a:cs typeface="Times New Roman" panose="02020603050405020304" pitchFamily="18" charset="0"/>
              </a:rPr>
              <a:t>Endüstriyel işletmelerin yasal ve </a:t>
            </a:r>
            <a:r>
              <a:rPr lang="tr-TR" sz="2000" dirty="0" err="1">
                <a:solidFill>
                  <a:schemeClr val="bg1"/>
                </a:solidFill>
                <a:latin typeface="+mj-lt"/>
                <a:cs typeface="Times New Roman" panose="02020603050405020304" pitchFamily="18" charset="0"/>
              </a:rPr>
              <a:t>regülatif</a:t>
            </a:r>
            <a:r>
              <a:rPr lang="tr-TR" sz="2000" dirty="0">
                <a:solidFill>
                  <a:schemeClr val="bg1"/>
                </a:solidFill>
                <a:latin typeface="+mj-lt"/>
                <a:cs typeface="Times New Roman" panose="02020603050405020304" pitchFamily="18" charset="0"/>
              </a:rPr>
              <a:t> gereksinimlere tam uyumu </a:t>
            </a:r>
            <a:r>
              <a:rPr lang="tr-TR" sz="2000" dirty="0" err="1">
                <a:solidFill>
                  <a:schemeClr val="bg1"/>
                </a:solidFill>
                <a:latin typeface="+mj-lt"/>
                <a:cs typeface="Times New Roman" panose="02020603050405020304" pitchFamily="18" charset="0"/>
              </a:rPr>
              <a:t>ssağlamasına</a:t>
            </a:r>
            <a:r>
              <a:rPr lang="tr-TR" sz="2000" dirty="0">
                <a:solidFill>
                  <a:schemeClr val="bg1"/>
                </a:solidFill>
                <a:latin typeface="+mj-lt"/>
                <a:cs typeface="Times New Roman" panose="02020603050405020304" pitchFamily="18" charset="0"/>
              </a:rPr>
              <a:t> katkı sunmak. </a:t>
            </a:r>
          </a:p>
          <a:p>
            <a:pPr marL="342900" indent="-342900">
              <a:spcBef>
                <a:spcPts val="600"/>
              </a:spcBef>
              <a:spcAft>
                <a:spcPts val="600"/>
              </a:spcAft>
              <a:buFont typeface="Arial" panose="020B0604020202020204" pitchFamily="34" charset="0"/>
              <a:buChar char="•"/>
            </a:pPr>
            <a:r>
              <a:rPr lang="tr-TR" sz="2000" dirty="0">
                <a:solidFill>
                  <a:schemeClr val="bg1"/>
                </a:solidFill>
                <a:latin typeface="+mj-lt"/>
                <a:cs typeface="Times New Roman" panose="02020603050405020304" pitchFamily="18" charset="0"/>
              </a:rPr>
              <a:t>Endüstriyel işletmelerin siber saldırı sonucu yaşayacağı, insani, çevresel ve finansal felaketleri </a:t>
            </a:r>
            <a:r>
              <a:rPr lang="tr-TR" sz="2000" dirty="0" err="1">
                <a:solidFill>
                  <a:schemeClr val="bg1"/>
                </a:solidFill>
                <a:latin typeface="+mj-lt"/>
                <a:cs typeface="Times New Roman" panose="02020603050405020304" pitchFamily="18" charset="0"/>
              </a:rPr>
              <a:t>ber</a:t>
            </a:r>
            <a:r>
              <a:rPr lang="tr-TR" sz="2000" dirty="0">
                <a:solidFill>
                  <a:schemeClr val="bg1"/>
                </a:solidFill>
                <a:latin typeface="+mj-lt"/>
                <a:cs typeface="Times New Roman" panose="02020603050405020304" pitchFamily="18" charset="0"/>
              </a:rPr>
              <a:t> taraf etmektir. </a:t>
            </a:r>
          </a:p>
          <a:p>
            <a:pPr marL="342900" indent="-342900">
              <a:spcBef>
                <a:spcPts val="600"/>
              </a:spcBef>
              <a:spcAft>
                <a:spcPts val="600"/>
              </a:spcAft>
              <a:buFont typeface="Arial" panose="020B0604020202020204" pitchFamily="34" charset="0"/>
              <a:buChar char="•"/>
            </a:pPr>
            <a:r>
              <a:rPr lang="tr-TR" sz="2000" dirty="0" err="1">
                <a:solidFill>
                  <a:schemeClr val="bg1"/>
                </a:solidFill>
                <a:latin typeface="+mj-lt"/>
                <a:cs typeface="Times New Roman" panose="02020603050405020304" pitchFamily="18" charset="0"/>
              </a:rPr>
              <a:t>ICSFusion</a:t>
            </a:r>
            <a:r>
              <a:rPr lang="tr-TR" sz="2000" dirty="0">
                <a:solidFill>
                  <a:schemeClr val="bg1"/>
                </a:solidFill>
                <a:latin typeface="+mj-lt"/>
                <a:cs typeface="Times New Roman" panose="02020603050405020304" pitchFamily="18" charset="0"/>
              </a:rPr>
              <a:t>, öncelikle endüstriyel bir işletme olan teknoloji kullanıcısının siber güvenlik süreçlerini tam dijitalleştirecektir. Bununla birlikte dijital dönüşümün diğer başlıklarından doğan siber güvenlik risklerini minimize ederek güvenli bir dijital dönüşümü garanti etmektedir. Bu anlamda sadece dijital dönüşüm değil bir dijital olgunluk çözümüdür.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51776" y="-27295"/>
            <a:ext cx="6736223" cy="6358892"/>
          </a:xfrm>
          <a:prstGeom prst="rect">
            <a:avLst/>
          </a:prstGeom>
        </p:spPr>
      </p:pic>
      <p:grpSp>
        <p:nvGrpSpPr>
          <p:cNvPr id="3" name="object 3"/>
          <p:cNvGrpSpPr/>
          <p:nvPr/>
        </p:nvGrpSpPr>
        <p:grpSpPr>
          <a:xfrm>
            <a:off x="0" y="0"/>
            <a:ext cx="18287999" cy="10286999"/>
            <a:chOff x="0" y="0"/>
            <a:chExt cx="18287999" cy="10286999"/>
          </a:xfrm>
        </p:grpSpPr>
        <p:pic>
          <p:nvPicPr>
            <p:cNvPr id="4" name="object 4"/>
            <p:cNvPicPr/>
            <p:nvPr/>
          </p:nvPicPr>
          <p:blipFill>
            <a:blip r:embed="rId3" cstate="print"/>
            <a:stretch>
              <a:fillRect/>
            </a:stretch>
          </p:blipFill>
          <p:spPr>
            <a:xfrm>
              <a:off x="0" y="3550776"/>
              <a:ext cx="7286933" cy="6730999"/>
            </a:xfrm>
            <a:prstGeom prst="rect">
              <a:avLst/>
            </a:prstGeom>
          </p:spPr>
        </p:pic>
        <p:pic>
          <p:nvPicPr>
            <p:cNvPr id="5" name="object 5"/>
            <p:cNvPicPr/>
            <p:nvPr/>
          </p:nvPicPr>
          <p:blipFill>
            <a:blip r:embed="rId4" cstate="print"/>
            <a:stretch>
              <a:fillRect/>
            </a:stretch>
          </p:blipFill>
          <p:spPr>
            <a:xfrm>
              <a:off x="2266365" y="0"/>
              <a:ext cx="12725399" cy="10286999"/>
            </a:xfrm>
            <a:prstGeom prst="rect">
              <a:avLst/>
            </a:prstGeom>
          </p:spPr>
        </p:pic>
        <p:pic>
          <p:nvPicPr>
            <p:cNvPr id="6" name="object 6"/>
            <p:cNvPicPr/>
            <p:nvPr/>
          </p:nvPicPr>
          <p:blipFill>
            <a:blip r:embed="rId5" cstate="print"/>
            <a:stretch>
              <a:fillRect/>
            </a:stretch>
          </p:blipFill>
          <p:spPr>
            <a:xfrm>
              <a:off x="256871" y="400162"/>
              <a:ext cx="4029074" cy="2019299"/>
            </a:xfrm>
            <a:prstGeom prst="rect">
              <a:avLst/>
            </a:prstGeom>
          </p:spPr>
        </p:pic>
        <p:pic>
          <p:nvPicPr>
            <p:cNvPr id="7" name="object 7"/>
            <p:cNvPicPr/>
            <p:nvPr/>
          </p:nvPicPr>
          <p:blipFill>
            <a:blip r:embed="rId6" cstate="print"/>
            <a:stretch>
              <a:fillRect/>
            </a:stretch>
          </p:blipFill>
          <p:spPr>
            <a:xfrm>
              <a:off x="446" y="7752173"/>
              <a:ext cx="18287553" cy="2534826"/>
            </a:xfrm>
            <a:prstGeom prst="rect">
              <a:avLst/>
            </a:prstGeom>
          </p:spPr>
        </p:pic>
        <p:pic>
          <p:nvPicPr>
            <p:cNvPr id="8" name="object 8"/>
            <p:cNvPicPr/>
            <p:nvPr/>
          </p:nvPicPr>
          <p:blipFill>
            <a:blip r:embed="rId7" cstate="print"/>
            <a:stretch>
              <a:fillRect/>
            </a:stretch>
          </p:blipFill>
          <p:spPr>
            <a:xfrm>
              <a:off x="16367855" y="646250"/>
              <a:ext cx="369553" cy="61522"/>
            </a:xfrm>
            <a:prstGeom prst="rect">
              <a:avLst/>
            </a:prstGeom>
          </p:spPr>
        </p:pic>
        <p:pic>
          <p:nvPicPr>
            <p:cNvPr id="9" name="object 9"/>
            <p:cNvPicPr/>
            <p:nvPr/>
          </p:nvPicPr>
          <p:blipFill>
            <a:blip r:embed="rId8" cstate="print"/>
            <a:stretch>
              <a:fillRect/>
            </a:stretch>
          </p:blipFill>
          <p:spPr>
            <a:xfrm>
              <a:off x="16367855" y="769294"/>
              <a:ext cx="215573" cy="61522"/>
            </a:xfrm>
            <a:prstGeom prst="rect">
              <a:avLst/>
            </a:prstGeom>
          </p:spPr>
        </p:pic>
        <p:pic>
          <p:nvPicPr>
            <p:cNvPr id="10" name="object 10"/>
            <p:cNvPicPr/>
            <p:nvPr/>
          </p:nvPicPr>
          <p:blipFill>
            <a:blip r:embed="rId9" cstate="print"/>
            <a:stretch>
              <a:fillRect/>
            </a:stretch>
          </p:blipFill>
          <p:spPr>
            <a:xfrm>
              <a:off x="16337058" y="923100"/>
              <a:ext cx="461942" cy="307610"/>
            </a:xfrm>
            <a:prstGeom prst="rect">
              <a:avLst/>
            </a:prstGeom>
          </p:spPr>
        </p:pic>
        <p:pic>
          <p:nvPicPr>
            <p:cNvPr id="11" name="object 11"/>
            <p:cNvPicPr/>
            <p:nvPr/>
          </p:nvPicPr>
          <p:blipFill>
            <a:blip r:embed="rId10" cstate="print"/>
            <a:stretch>
              <a:fillRect/>
            </a:stretch>
          </p:blipFill>
          <p:spPr>
            <a:xfrm>
              <a:off x="16891389" y="707772"/>
              <a:ext cx="61592" cy="123044"/>
            </a:xfrm>
            <a:prstGeom prst="rect">
              <a:avLst/>
            </a:prstGeom>
          </p:spPr>
        </p:pic>
        <p:pic>
          <p:nvPicPr>
            <p:cNvPr id="12" name="object 12"/>
            <p:cNvPicPr/>
            <p:nvPr/>
          </p:nvPicPr>
          <p:blipFill>
            <a:blip r:embed="rId11" cstate="print"/>
            <a:stretch>
              <a:fillRect/>
            </a:stretch>
          </p:blipFill>
          <p:spPr>
            <a:xfrm>
              <a:off x="17014574" y="677011"/>
              <a:ext cx="61592" cy="153805"/>
            </a:xfrm>
            <a:prstGeom prst="rect">
              <a:avLst/>
            </a:prstGeom>
          </p:spPr>
        </p:pic>
        <p:pic>
          <p:nvPicPr>
            <p:cNvPr id="13" name="object 13"/>
            <p:cNvPicPr/>
            <p:nvPr/>
          </p:nvPicPr>
          <p:blipFill>
            <a:blip r:embed="rId12" cstate="print"/>
            <a:stretch>
              <a:fillRect/>
            </a:stretch>
          </p:blipFill>
          <p:spPr>
            <a:xfrm>
              <a:off x="17137758" y="646250"/>
              <a:ext cx="61592" cy="184566"/>
            </a:xfrm>
            <a:prstGeom prst="rect">
              <a:avLst/>
            </a:prstGeom>
          </p:spPr>
        </p:pic>
        <p:pic>
          <p:nvPicPr>
            <p:cNvPr id="14" name="object 14"/>
            <p:cNvPicPr/>
            <p:nvPr/>
          </p:nvPicPr>
          <p:blipFill>
            <a:blip r:embed="rId13" cstate="print"/>
            <a:stretch>
              <a:fillRect/>
            </a:stretch>
          </p:blipFill>
          <p:spPr>
            <a:xfrm>
              <a:off x="17476516" y="1292232"/>
              <a:ext cx="61592" cy="123044"/>
            </a:xfrm>
            <a:prstGeom prst="rect">
              <a:avLst/>
            </a:prstGeom>
          </p:spPr>
        </p:pic>
        <p:pic>
          <p:nvPicPr>
            <p:cNvPr id="15" name="object 15"/>
            <p:cNvPicPr/>
            <p:nvPr/>
          </p:nvPicPr>
          <p:blipFill>
            <a:blip r:embed="rId14" cstate="print"/>
            <a:stretch>
              <a:fillRect/>
            </a:stretch>
          </p:blipFill>
          <p:spPr>
            <a:xfrm>
              <a:off x="17599701" y="1138427"/>
              <a:ext cx="61592" cy="61522"/>
            </a:xfrm>
            <a:prstGeom prst="rect">
              <a:avLst/>
            </a:prstGeom>
          </p:spPr>
        </p:pic>
        <p:pic>
          <p:nvPicPr>
            <p:cNvPr id="16" name="object 16"/>
            <p:cNvPicPr/>
            <p:nvPr/>
          </p:nvPicPr>
          <p:blipFill>
            <a:blip r:embed="rId15" cstate="print"/>
            <a:stretch>
              <a:fillRect/>
            </a:stretch>
          </p:blipFill>
          <p:spPr>
            <a:xfrm>
              <a:off x="16121485" y="400161"/>
              <a:ext cx="1847769" cy="1876425"/>
            </a:xfrm>
            <a:prstGeom prst="rect">
              <a:avLst/>
            </a:prstGeom>
          </p:spPr>
        </p:pic>
      </p:grpSp>
      <p:sp>
        <p:nvSpPr>
          <p:cNvPr id="17" name="object 17"/>
          <p:cNvSpPr txBox="1">
            <a:spLocks noGrp="1"/>
          </p:cNvSpPr>
          <p:nvPr>
            <p:ph type="title"/>
          </p:nvPr>
        </p:nvSpPr>
        <p:spPr>
          <a:prstGeom prst="rect">
            <a:avLst/>
          </a:prstGeom>
        </p:spPr>
        <p:txBody>
          <a:bodyPr vert="horz" wrap="square" lIns="0" tIns="12700" rIns="0" bIns="0" rtlCol="0">
            <a:spAutoFit/>
          </a:bodyPr>
          <a:lstStyle/>
          <a:p>
            <a:pPr marL="1736725" marR="5080" indent="2284730">
              <a:lnSpc>
                <a:spcPct val="115900"/>
              </a:lnSpc>
              <a:spcBef>
                <a:spcPts val="100"/>
              </a:spcBef>
            </a:pPr>
            <a:r>
              <a:rPr spc="490" dirty="0"/>
              <a:t>Projenin </a:t>
            </a:r>
            <a:r>
              <a:rPr spc="560" dirty="0"/>
              <a:t>Anahtar </a:t>
            </a:r>
            <a:r>
              <a:rPr spc="565" dirty="0"/>
              <a:t> </a:t>
            </a:r>
            <a:r>
              <a:rPr spc="500" dirty="0"/>
              <a:t>Performans</a:t>
            </a:r>
            <a:r>
              <a:rPr spc="-330" dirty="0"/>
              <a:t> </a:t>
            </a:r>
            <a:r>
              <a:rPr spc="400" dirty="0"/>
              <a:t>Göstergeleri</a:t>
            </a:r>
            <a:r>
              <a:rPr spc="-325" dirty="0"/>
              <a:t> </a:t>
            </a:r>
            <a:r>
              <a:rPr spc="650" dirty="0"/>
              <a:t>(KPI)</a:t>
            </a:r>
          </a:p>
        </p:txBody>
      </p:sp>
      <p:sp>
        <p:nvSpPr>
          <p:cNvPr id="24" name="object 24"/>
          <p:cNvSpPr txBox="1"/>
          <p:nvPr/>
        </p:nvSpPr>
        <p:spPr>
          <a:xfrm>
            <a:off x="467590" y="3379163"/>
            <a:ext cx="16731760" cy="2818079"/>
          </a:xfrm>
          <a:prstGeom prst="rect">
            <a:avLst/>
          </a:prstGeom>
        </p:spPr>
        <p:txBody>
          <a:bodyPr vert="horz" wrap="square" lIns="0" tIns="98425" rIns="0" bIns="0" rtlCol="0">
            <a:spAutoFit/>
          </a:bodyPr>
          <a:lstStyle/>
          <a:p>
            <a:pPr marL="469900" indent="-457200">
              <a:lnSpc>
                <a:spcPct val="100000"/>
              </a:lnSpc>
              <a:spcBef>
                <a:spcPts val="775"/>
              </a:spcBef>
              <a:buFont typeface="Arial" panose="020B0604020202020204" pitchFamily="34" charset="0"/>
              <a:buChar char="•"/>
            </a:pPr>
            <a:r>
              <a:rPr lang="tr-TR" sz="3000" dirty="0">
                <a:solidFill>
                  <a:schemeClr val="bg1"/>
                </a:solidFill>
                <a:latin typeface="+mj-lt"/>
                <a:cs typeface="Times New Roman" panose="02020603050405020304" pitchFamily="18" charset="0"/>
              </a:rPr>
              <a:t>Çözümün konumlandırılması mimari analizin gerçekleştirilmesi ve konumlandırma noktalarının seçilmesi </a:t>
            </a:r>
            <a:endParaRPr lang="tr-TR" sz="3000" dirty="0" smtClean="0">
              <a:solidFill>
                <a:schemeClr val="bg1"/>
              </a:solidFill>
              <a:latin typeface="+mj-lt"/>
              <a:cs typeface="Times New Roman" panose="02020603050405020304" pitchFamily="18" charset="0"/>
            </a:endParaRPr>
          </a:p>
          <a:p>
            <a:pPr marL="469900" indent="-457200">
              <a:lnSpc>
                <a:spcPct val="100000"/>
              </a:lnSpc>
              <a:spcBef>
                <a:spcPts val="775"/>
              </a:spcBef>
              <a:buFont typeface="Arial" panose="020B0604020202020204" pitchFamily="34" charset="0"/>
              <a:buChar char="•"/>
            </a:pPr>
            <a:r>
              <a:rPr lang="tr-TR" sz="3000" dirty="0" smtClean="0">
                <a:solidFill>
                  <a:schemeClr val="bg1"/>
                </a:solidFill>
                <a:latin typeface="+mj-lt"/>
                <a:cs typeface="Times New Roman" panose="02020603050405020304" pitchFamily="18" charset="0"/>
              </a:rPr>
              <a:t>Örnek </a:t>
            </a:r>
            <a:r>
              <a:rPr lang="tr-TR" sz="3000" dirty="0">
                <a:solidFill>
                  <a:schemeClr val="bg1"/>
                </a:solidFill>
                <a:latin typeface="+mj-lt"/>
                <a:cs typeface="Times New Roman" panose="02020603050405020304" pitchFamily="18" charset="0"/>
              </a:rPr>
              <a:t>verilerin analizine başlanması (Pasif veri toplama) </a:t>
            </a:r>
            <a:endParaRPr lang="tr-TR" sz="3000" dirty="0" smtClean="0">
              <a:solidFill>
                <a:schemeClr val="bg1"/>
              </a:solidFill>
              <a:latin typeface="+mj-lt"/>
              <a:cs typeface="Times New Roman" panose="02020603050405020304" pitchFamily="18" charset="0"/>
            </a:endParaRPr>
          </a:p>
          <a:p>
            <a:pPr marL="469900" indent="-457200">
              <a:lnSpc>
                <a:spcPct val="100000"/>
              </a:lnSpc>
              <a:spcBef>
                <a:spcPts val="775"/>
              </a:spcBef>
              <a:buFont typeface="Arial" panose="020B0604020202020204" pitchFamily="34" charset="0"/>
              <a:buChar char="•"/>
            </a:pPr>
            <a:r>
              <a:rPr lang="tr-TR" sz="3000" dirty="0" smtClean="0">
                <a:solidFill>
                  <a:schemeClr val="bg1"/>
                </a:solidFill>
                <a:latin typeface="+mj-lt"/>
                <a:cs typeface="Times New Roman" panose="02020603050405020304" pitchFamily="18" charset="0"/>
              </a:rPr>
              <a:t>Pasif </a:t>
            </a:r>
            <a:r>
              <a:rPr lang="tr-TR" sz="3000" dirty="0">
                <a:solidFill>
                  <a:schemeClr val="bg1"/>
                </a:solidFill>
                <a:latin typeface="+mj-lt"/>
                <a:cs typeface="Times New Roman" panose="02020603050405020304" pitchFamily="18" charset="0"/>
              </a:rPr>
              <a:t>veri toplamanın örnek uç ağlarda tamamlanması </a:t>
            </a:r>
          </a:p>
          <a:p>
            <a:pPr marL="469900" indent="-457200">
              <a:lnSpc>
                <a:spcPct val="100000"/>
              </a:lnSpc>
              <a:spcBef>
                <a:spcPts val="775"/>
              </a:spcBef>
              <a:buFont typeface="Arial" panose="020B0604020202020204" pitchFamily="34" charset="0"/>
              <a:buChar char="•"/>
            </a:pPr>
            <a:r>
              <a:rPr lang="tr-TR" sz="3000" dirty="0" smtClean="0">
                <a:solidFill>
                  <a:schemeClr val="bg1"/>
                </a:solidFill>
                <a:latin typeface="+mj-lt"/>
                <a:cs typeface="Times New Roman" panose="02020603050405020304" pitchFamily="18" charset="0"/>
              </a:rPr>
              <a:t>Bir </a:t>
            </a:r>
            <a:r>
              <a:rPr lang="tr-TR" sz="3000" dirty="0">
                <a:solidFill>
                  <a:schemeClr val="bg1"/>
                </a:solidFill>
                <a:latin typeface="+mj-lt"/>
                <a:cs typeface="Times New Roman" panose="02020603050405020304" pitchFamily="18" charset="0"/>
              </a:rPr>
              <a:t>tesis bünyesinde yaygınlaştırma </a:t>
            </a:r>
          </a:p>
          <a:p>
            <a:pPr marL="469900" indent="-457200">
              <a:lnSpc>
                <a:spcPct val="100000"/>
              </a:lnSpc>
              <a:spcBef>
                <a:spcPts val="775"/>
              </a:spcBef>
              <a:buFont typeface="Arial" panose="020B0604020202020204" pitchFamily="34" charset="0"/>
              <a:buChar char="•"/>
            </a:pPr>
            <a:r>
              <a:rPr lang="tr-TR" sz="3000" dirty="0" smtClean="0">
                <a:solidFill>
                  <a:schemeClr val="bg1"/>
                </a:solidFill>
                <a:latin typeface="+mj-lt"/>
                <a:cs typeface="Times New Roman" panose="02020603050405020304" pitchFamily="18" charset="0"/>
              </a:rPr>
              <a:t>Tüm </a:t>
            </a:r>
            <a:r>
              <a:rPr lang="tr-TR" sz="3000" dirty="0">
                <a:solidFill>
                  <a:schemeClr val="bg1"/>
                </a:solidFill>
                <a:latin typeface="+mj-lt"/>
                <a:cs typeface="Times New Roman" panose="02020603050405020304" pitchFamily="18" charset="0"/>
              </a:rPr>
              <a:t>tesisler nezdinde yaygınlaştırma </a:t>
            </a:r>
            <a:endParaRPr sz="3000" dirty="0">
              <a:solidFill>
                <a:schemeClr val="bg1"/>
              </a:solidFill>
              <a:latin typeface="+mj-lt"/>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66726" y="19452"/>
            <a:ext cx="5232732" cy="4666848"/>
          </a:xfrm>
          <a:prstGeom prst="rect">
            <a:avLst/>
          </a:prstGeom>
        </p:spPr>
      </p:pic>
      <p:grpSp>
        <p:nvGrpSpPr>
          <p:cNvPr id="3" name="object 3"/>
          <p:cNvGrpSpPr/>
          <p:nvPr/>
        </p:nvGrpSpPr>
        <p:grpSpPr>
          <a:xfrm>
            <a:off x="445" y="388219"/>
            <a:ext cx="18287553" cy="9886838"/>
            <a:chOff x="446" y="400161"/>
            <a:chExt cx="18287553" cy="9886838"/>
          </a:xfrm>
        </p:grpSpPr>
        <p:pic>
          <p:nvPicPr>
            <p:cNvPr id="6" name="object 6"/>
            <p:cNvPicPr/>
            <p:nvPr/>
          </p:nvPicPr>
          <p:blipFill>
            <a:blip r:embed="rId3" cstate="print"/>
            <a:stretch>
              <a:fillRect/>
            </a:stretch>
          </p:blipFill>
          <p:spPr>
            <a:xfrm>
              <a:off x="256871" y="400162"/>
              <a:ext cx="4029074" cy="2019299"/>
            </a:xfrm>
            <a:prstGeom prst="rect">
              <a:avLst/>
            </a:prstGeom>
          </p:spPr>
        </p:pic>
        <p:pic>
          <p:nvPicPr>
            <p:cNvPr id="7" name="object 7"/>
            <p:cNvPicPr/>
            <p:nvPr/>
          </p:nvPicPr>
          <p:blipFill>
            <a:blip r:embed="rId4" cstate="print"/>
            <a:stretch>
              <a:fillRect/>
            </a:stretch>
          </p:blipFill>
          <p:spPr>
            <a:xfrm>
              <a:off x="446" y="7752173"/>
              <a:ext cx="18287553" cy="2534826"/>
            </a:xfrm>
            <a:prstGeom prst="rect">
              <a:avLst/>
            </a:prstGeom>
          </p:spPr>
        </p:pic>
        <p:pic>
          <p:nvPicPr>
            <p:cNvPr id="8" name="object 8"/>
            <p:cNvPicPr/>
            <p:nvPr/>
          </p:nvPicPr>
          <p:blipFill>
            <a:blip r:embed="rId5" cstate="print"/>
            <a:stretch>
              <a:fillRect/>
            </a:stretch>
          </p:blipFill>
          <p:spPr>
            <a:xfrm>
              <a:off x="16367855" y="646250"/>
              <a:ext cx="369553" cy="61522"/>
            </a:xfrm>
            <a:prstGeom prst="rect">
              <a:avLst/>
            </a:prstGeom>
          </p:spPr>
        </p:pic>
        <p:pic>
          <p:nvPicPr>
            <p:cNvPr id="9" name="object 9"/>
            <p:cNvPicPr/>
            <p:nvPr/>
          </p:nvPicPr>
          <p:blipFill>
            <a:blip r:embed="rId6" cstate="print"/>
            <a:stretch>
              <a:fillRect/>
            </a:stretch>
          </p:blipFill>
          <p:spPr>
            <a:xfrm>
              <a:off x="16367855" y="769294"/>
              <a:ext cx="215573" cy="61522"/>
            </a:xfrm>
            <a:prstGeom prst="rect">
              <a:avLst/>
            </a:prstGeom>
          </p:spPr>
        </p:pic>
        <p:pic>
          <p:nvPicPr>
            <p:cNvPr id="10" name="object 10"/>
            <p:cNvPicPr/>
            <p:nvPr/>
          </p:nvPicPr>
          <p:blipFill>
            <a:blip r:embed="rId7" cstate="print"/>
            <a:stretch>
              <a:fillRect/>
            </a:stretch>
          </p:blipFill>
          <p:spPr>
            <a:xfrm>
              <a:off x="16337058" y="923100"/>
              <a:ext cx="461942" cy="307610"/>
            </a:xfrm>
            <a:prstGeom prst="rect">
              <a:avLst/>
            </a:prstGeom>
          </p:spPr>
        </p:pic>
        <p:pic>
          <p:nvPicPr>
            <p:cNvPr id="11" name="object 11"/>
            <p:cNvPicPr/>
            <p:nvPr/>
          </p:nvPicPr>
          <p:blipFill>
            <a:blip r:embed="rId8" cstate="print"/>
            <a:stretch>
              <a:fillRect/>
            </a:stretch>
          </p:blipFill>
          <p:spPr>
            <a:xfrm>
              <a:off x="16891389" y="707772"/>
              <a:ext cx="61592" cy="123044"/>
            </a:xfrm>
            <a:prstGeom prst="rect">
              <a:avLst/>
            </a:prstGeom>
          </p:spPr>
        </p:pic>
        <p:pic>
          <p:nvPicPr>
            <p:cNvPr id="12" name="object 12"/>
            <p:cNvPicPr/>
            <p:nvPr/>
          </p:nvPicPr>
          <p:blipFill>
            <a:blip r:embed="rId9" cstate="print"/>
            <a:stretch>
              <a:fillRect/>
            </a:stretch>
          </p:blipFill>
          <p:spPr>
            <a:xfrm>
              <a:off x="17014574" y="677011"/>
              <a:ext cx="61592" cy="153805"/>
            </a:xfrm>
            <a:prstGeom prst="rect">
              <a:avLst/>
            </a:prstGeom>
          </p:spPr>
        </p:pic>
        <p:pic>
          <p:nvPicPr>
            <p:cNvPr id="13" name="object 13"/>
            <p:cNvPicPr/>
            <p:nvPr/>
          </p:nvPicPr>
          <p:blipFill>
            <a:blip r:embed="rId10" cstate="print"/>
            <a:stretch>
              <a:fillRect/>
            </a:stretch>
          </p:blipFill>
          <p:spPr>
            <a:xfrm>
              <a:off x="17137758" y="646250"/>
              <a:ext cx="61592" cy="184566"/>
            </a:xfrm>
            <a:prstGeom prst="rect">
              <a:avLst/>
            </a:prstGeom>
          </p:spPr>
        </p:pic>
        <p:pic>
          <p:nvPicPr>
            <p:cNvPr id="14" name="object 14"/>
            <p:cNvPicPr/>
            <p:nvPr/>
          </p:nvPicPr>
          <p:blipFill>
            <a:blip r:embed="rId11" cstate="print"/>
            <a:stretch>
              <a:fillRect/>
            </a:stretch>
          </p:blipFill>
          <p:spPr>
            <a:xfrm>
              <a:off x="17476516" y="1292232"/>
              <a:ext cx="61592" cy="123044"/>
            </a:xfrm>
            <a:prstGeom prst="rect">
              <a:avLst/>
            </a:prstGeom>
          </p:spPr>
        </p:pic>
        <p:pic>
          <p:nvPicPr>
            <p:cNvPr id="15" name="object 15"/>
            <p:cNvPicPr/>
            <p:nvPr/>
          </p:nvPicPr>
          <p:blipFill>
            <a:blip r:embed="rId12" cstate="print"/>
            <a:stretch>
              <a:fillRect/>
            </a:stretch>
          </p:blipFill>
          <p:spPr>
            <a:xfrm>
              <a:off x="17599701" y="1138427"/>
              <a:ext cx="61592" cy="61522"/>
            </a:xfrm>
            <a:prstGeom prst="rect">
              <a:avLst/>
            </a:prstGeom>
          </p:spPr>
        </p:pic>
        <p:pic>
          <p:nvPicPr>
            <p:cNvPr id="16" name="object 16"/>
            <p:cNvPicPr/>
            <p:nvPr/>
          </p:nvPicPr>
          <p:blipFill>
            <a:blip r:embed="rId13" cstate="print"/>
            <a:stretch>
              <a:fillRect/>
            </a:stretch>
          </p:blipFill>
          <p:spPr>
            <a:xfrm>
              <a:off x="16121485" y="400161"/>
              <a:ext cx="1847769" cy="1876425"/>
            </a:xfrm>
            <a:prstGeom prst="rect">
              <a:avLst/>
            </a:prstGeom>
          </p:spPr>
        </p:pic>
      </p:grpSp>
      <p:sp>
        <p:nvSpPr>
          <p:cNvPr id="20" name="object 2"/>
          <p:cNvSpPr txBox="1">
            <a:spLocks noGrp="1"/>
          </p:cNvSpPr>
          <p:nvPr>
            <p:ph type="title"/>
          </p:nvPr>
        </p:nvSpPr>
        <p:spPr>
          <a:xfrm>
            <a:off x="2552548" y="2020815"/>
            <a:ext cx="12347575" cy="5109091"/>
          </a:xfrm>
          <a:prstGeom prst="rect">
            <a:avLst/>
          </a:prstGeom>
        </p:spPr>
        <p:txBody>
          <a:bodyPr vert="horz" wrap="square" lIns="0" tIns="670560" rIns="0" bIns="0" rtlCol="0">
            <a:spAutoFit/>
          </a:bodyPr>
          <a:lstStyle/>
          <a:p>
            <a:pPr marL="664845" algn="ctr">
              <a:spcBef>
                <a:spcPts val="5280"/>
              </a:spcBef>
            </a:pPr>
            <a:r>
              <a:rPr sz="9600" b="1" dirty="0" smtClean="0">
                <a:solidFill>
                  <a:srgbClr val="FF00BE"/>
                </a:solidFill>
                <a:latin typeface="Times New Roman" panose="02020603050405020304" pitchFamily="18" charset="0"/>
                <a:cs typeface="Times New Roman" panose="02020603050405020304" pitchFamily="18" charset="0"/>
              </a:rPr>
              <a:t>TEŞEKKÜRLER</a:t>
            </a:r>
            <a:r>
              <a:rPr lang="tr-TR" sz="9600" b="1" dirty="0" smtClean="0">
                <a:solidFill>
                  <a:srgbClr val="FF00BE"/>
                </a:solidFill>
                <a:latin typeface="Times New Roman" panose="02020603050405020304" pitchFamily="18" charset="0"/>
                <a:cs typeface="Times New Roman" panose="02020603050405020304" pitchFamily="18" charset="0"/>
              </a:rPr>
              <a:t/>
            </a:r>
            <a:br>
              <a:rPr lang="tr-TR" sz="9600" b="1" dirty="0" smtClean="0">
                <a:solidFill>
                  <a:srgbClr val="FF00BE"/>
                </a:solidFill>
                <a:latin typeface="Times New Roman" panose="02020603050405020304" pitchFamily="18" charset="0"/>
                <a:cs typeface="Times New Roman" panose="02020603050405020304" pitchFamily="18" charset="0"/>
              </a:rPr>
            </a:br>
            <a:r>
              <a:rPr lang="tr-TR" sz="9600" b="1" dirty="0" smtClean="0">
                <a:solidFill>
                  <a:srgbClr val="FF00BE"/>
                </a:solidFill>
                <a:latin typeface="Times New Roman" panose="02020603050405020304" pitchFamily="18" charset="0"/>
                <a:cs typeface="Times New Roman" panose="02020603050405020304" pitchFamily="18" charset="0"/>
              </a:rPr>
              <a:t> </a:t>
            </a:r>
            <a:r>
              <a:rPr lang="en-US" altLang="tr-TR" sz="4000" b="1" dirty="0" smtClean="0">
                <a:solidFill>
                  <a:srgbClr val="FEFEFE"/>
                </a:solidFill>
                <a:latin typeface="Calibri-Bold" charset="0"/>
                <a:cs typeface="Calibri-Bold" charset="0"/>
              </a:rPr>
              <a:t>tusiadsd2.org</a:t>
            </a:r>
            <a:r>
              <a:rPr lang="en-US" altLang="tr-TR" sz="9600" b="1" dirty="0">
                <a:solidFill>
                  <a:srgbClr val="FEFEFE"/>
                </a:solidFill>
                <a:latin typeface="Calibri-Bold" charset="0"/>
                <a:cs typeface="Calibri-Bold" charset="0"/>
              </a:rPr>
              <a:t/>
            </a:r>
            <a:br>
              <a:rPr lang="en-US" altLang="tr-TR" sz="9600" b="1" dirty="0">
                <a:solidFill>
                  <a:srgbClr val="FEFEFE"/>
                </a:solidFill>
                <a:latin typeface="Calibri-Bold" charset="0"/>
                <a:cs typeface="Calibri-Bold" charset="0"/>
              </a:rPr>
            </a:br>
            <a:endParaRPr sz="9600" dirty="0">
              <a:latin typeface="Times New Roman" panose="02020603050405020304" pitchFamily="18" charset="0"/>
              <a:cs typeface="Times New Roman" panose="02020603050405020304" pitchFamily="18" charset="0"/>
            </a:endParaRPr>
          </a:p>
        </p:txBody>
      </p:sp>
      <p:sp>
        <p:nvSpPr>
          <p:cNvPr id="21" name="Text Box 22">
            <a:extLst>
              <a:ext uri="{FF2B5EF4-FFF2-40B4-BE49-F238E27FC236}">
                <a16:creationId xmlns:a16="http://schemas.microsoft.com/office/drawing/2014/main" id="{9BF6D5C6-284E-30E2-CC33-C32D2F1FD18B}"/>
              </a:ext>
            </a:extLst>
          </p:cNvPr>
          <p:cNvSpPr txBox="1">
            <a:spLocks noChangeArrowheads="1"/>
          </p:cNvSpPr>
          <p:nvPr/>
        </p:nvSpPr>
        <p:spPr bwMode="auto">
          <a:xfrm>
            <a:off x="2511425" y="7291387"/>
            <a:ext cx="321627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@TÜSİAD SD2</a:t>
            </a:r>
          </a:p>
        </p:txBody>
      </p:sp>
      <p:sp>
        <p:nvSpPr>
          <p:cNvPr id="22" name="Text Box 23">
            <a:extLst>
              <a:ext uri="{FF2B5EF4-FFF2-40B4-BE49-F238E27FC236}">
                <a16:creationId xmlns:a16="http://schemas.microsoft.com/office/drawing/2014/main" id="{8C087783-0E8C-9B0B-1A5D-D89A14A8F128}"/>
              </a:ext>
            </a:extLst>
          </p:cNvPr>
          <p:cNvSpPr txBox="1">
            <a:spLocks noChangeArrowheads="1"/>
          </p:cNvSpPr>
          <p:nvPr/>
        </p:nvSpPr>
        <p:spPr bwMode="auto">
          <a:xfrm>
            <a:off x="5946775" y="7291387"/>
            <a:ext cx="3090862"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23" name="Text Box 24">
            <a:extLst>
              <a:ext uri="{FF2B5EF4-FFF2-40B4-BE49-F238E27FC236}">
                <a16:creationId xmlns:a16="http://schemas.microsoft.com/office/drawing/2014/main" id="{796C890F-FAB6-CF00-B55F-B68337567014}"/>
              </a:ext>
            </a:extLst>
          </p:cNvPr>
          <p:cNvSpPr txBox="1">
            <a:spLocks noChangeArrowheads="1"/>
          </p:cNvSpPr>
          <p:nvPr/>
        </p:nvSpPr>
        <p:spPr bwMode="auto">
          <a:xfrm>
            <a:off x="12474575" y="7291387"/>
            <a:ext cx="3090862"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25" name="Text Box 25">
            <a:extLst>
              <a:ext uri="{FF2B5EF4-FFF2-40B4-BE49-F238E27FC236}">
                <a16:creationId xmlns:a16="http://schemas.microsoft.com/office/drawing/2014/main" id="{D28223FF-37A3-91DF-E172-28C0FCC871A7}"/>
              </a:ext>
            </a:extLst>
          </p:cNvPr>
          <p:cNvSpPr txBox="1">
            <a:spLocks noChangeArrowheads="1"/>
          </p:cNvSpPr>
          <p:nvPr/>
        </p:nvSpPr>
        <p:spPr bwMode="auto">
          <a:xfrm>
            <a:off x="9380537" y="7291387"/>
            <a:ext cx="309086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@TUSIADSD2</a:t>
            </a:r>
          </a:p>
        </p:txBody>
      </p:sp>
      <p:pic>
        <p:nvPicPr>
          <p:cNvPr id="26" name="Picture 26">
            <a:extLst>
              <a:ext uri="{FF2B5EF4-FFF2-40B4-BE49-F238E27FC236}">
                <a16:creationId xmlns:a16="http://schemas.microsoft.com/office/drawing/2014/main" id="{5A098129-FAF1-CF75-6993-FCC7F5E29C0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0993" y="5969793"/>
            <a:ext cx="1462088"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27">
            <a:extLst>
              <a:ext uri="{FF2B5EF4-FFF2-40B4-BE49-F238E27FC236}">
                <a16:creationId xmlns:a16="http://schemas.microsoft.com/office/drawing/2014/main" id="{7AD50DD9-EEA5-F62A-3AEF-3B7303B8808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19875" y="6045200"/>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28">
            <a:extLst>
              <a:ext uri="{FF2B5EF4-FFF2-40B4-BE49-F238E27FC236}">
                <a16:creationId xmlns:a16="http://schemas.microsoft.com/office/drawing/2014/main" id="{2667EC8C-A125-3F7E-A693-2B7F94B053D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34600" y="6057900"/>
            <a:ext cx="1285875" cy="128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29">
            <a:extLst>
              <a:ext uri="{FF2B5EF4-FFF2-40B4-BE49-F238E27FC236}">
                <a16:creationId xmlns:a16="http://schemas.microsoft.com/office/drawing/2014/main" id="{D77DE1CF-A015-CB74-8708-A8A2F8B219D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66725" y="6057900"/>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6487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TotalTime>
  <Words>527</Words>
  <Application>Microsoft Office PowerPoint</Application>
  <PresentationFormat>Özel</PresentationFormat>
  <Paragraphs>47</Paragraphs>
  <Slides>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vt:i4>
      </vt:variant>
    </vt:vector>
  </HeadingPairs>
  <TitlesOfParts>
    <vt:vector size="15" baseType="lpstr">
      <vt:lpstr>Arial</vt:lpstr>
      <vt:lpstr>Calibri</vt:lpstr>
      <vt:lpstr>Calibri-Bold</vt:lpstr>
      <vt:lpstr>Cambria</vt:lpstr>
      <vt:lpstr>Roboto Cn</vt:lpstr>
      <vt:lpstr>Tahoma</vt:lpstr>
      <vt:lpstr>Times New Roman</vt:lpstr>
      <vt:lpstr>Office Theme</vt:lpstr>
      <vt:lpstr>PowerPoint Sunusu</vt:lpstr>
      <vt:lpstr>Firma Tanıtımı</vt:lpstr>
      <vt:lpstr>ÇAĞRI</vt:lpstr>
      <vt:lpstr>Beklenti</vt:lpstr>
      <vt:lpstr>Çözüm Dosyası</vt:lpstr>
      <vt:lpstr>Projenin Anahtar  Performans Göstergeleri (KPI)</vt:lpstr>
      <vt:lpstr>TEŞEKKÜRLER  tusiadsd2.org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ekoten</dc:title>
  <dc:creator>Burcu Çetinkaya</dc:creator>
  <cp:keywords>DAFIxLI54ho,BAEV2bJbjGA</cp:keywords>
  <cp:lastModifiedBy>ASUS</cp:lastModifiedBy>
  <cp:revision>19</cp:revision>
  <dcterms:created xsi:type="dcterms:W3CDTF">2022-08-23T11:47:29Z</dcterms:created>
  <dcterms:modified xsi:type="dcterms:W3CDTF">2022-08-27T08:26:47Z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2022-08-22T00:00:00Z</vt:filetime>
  </property>
  <property fmtid="{D5CDD505-2E9C-101B-9397-08002B2CF9AE}" pid="3" name="Creator">
    <vt:lpwstr>Canva</vt:lpwstr>
  </property>
  <property fmtid="{D5CDD505-2E9C-101B-9397-08002B2CF9AE}" pid="4" name="LastSaved">
    <vt:filetime>2022-08-22T00:00:00Z</vt:filetime>
  </property>
</Properties>
</file>