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4" r:id="rId2"/>
    <p:sldId id="257" r:id="rId3"/>
    <p:sldId id="258" r:id="rId4"/>
    <p:sldId id="259" r:id="rId5"/>
    <p:sldId id="260" r:id="rId6"/>
    <p:sldId id="261" r:id="rId7"/>
    <p:sldId id="263" r:id="rId8"/>
  </p:sldIdLst>
  <p:sldSz cx="18288000" cy="10287000"/>
  <p:notesSz cx="18288000" cy="10287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610"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9362863-1E54-46DB-88A0-E43965C9BCE8}" type="datetimeFigureOut">
              <a:rPr lang="tr-TR" smtClean="0"/>
              <a:t>27.08.2022</a:t>
            </a:fld>
            <a:endParaRPr lang="tr-TR"/>
          </a:p>
        </p:txBody>
      </p:sp>
      <p:sp>
        <p:nvSpPr>
          <p:cNvPr id="4" name="Slayt Görüntüsü Yer Tutucusu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4169898B-A130-4BC4-A3A2-B78DBF1178DE}" type="slidenum">
              <a:rPr lang="tr-TR" smtClean="0"/>
              <a:t>‹#›</a:t>
            </a:fld>
            <a:endParaRPr lang="tr-TR"/>
          </a:p>
        </p:txBody>
      </p:sp>
    </p:spTree>
    <p:extLst>
      <p:ext uri="{BB962C8B-B14F-4D97-AF65-F5344CB8AC3E}">
        <p14:creationId xmlns:p14="http://schemas.microsoft.com/office/powerpoint/2010/main" val="283107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90D97BB-6238-402C-A4AA-D41CB6A975C4}" type="slidenum">
              <a:rPr lang="tr-TR" smtClean="0"/>
              <a:t>1</a:t>
            </a:fld>
            <a:endParaRPr lang="tr-TR"/>
          </a:p>
        </p:txBody>
      </p:sp>
    </p:spTree>
    <p:extLst>
      <p:ext uri="{BB962C8B-B14F-4D97-AF65-F5344CB8AC3E}">
        <p14:creationId xmlns:p14="http://schemas.microsoft.com/office/powerpoint/2010/main" val="868161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00" b="0" i="0">
                <a:solidFill>
                  <a:schemeClr val="bg1"/>
                </a:solidFill>
                <a:latin typeface="Calibri"/>
                <a:cs typeface="Calibri"/>
              </a:defRPr>
            </a:lvl1pPr>
          </a:lstStyle>
          <a:p>
            <a:endParaRPr/>
          </a:p>
        </p:txBody>
      </p:sp>
      <p:sp>
        <p:nvSpPr>
          <p:cNvPr id="3" name="Holder 3"/>
          <p:cNvSpPr>
            <a:spLocks noGrp="1"/>
          </p:cNvSpPr>
          <p:nvPr>
            <p:ph sz="half" idx="2"/>
          </p:nvPr>
        </p:nvSpPr>
        <p:spPr>
          <a:xfrm>
            <a:off x="720489" y="2985692"/>
            <a:ext cx="7624445" cy="5194934"/>
          </a:xfrm>
          <a:prstGeom prst="rect">
            <a:avLst/>
          </a:prstGeom>
        </p:spPr>
        <p:txBody>
          <a:bodyPr wrap="square" lIns="0" tIns="0" rIns="0" bIns="0">
            <a:spAutoFit/>
          </a:bodyPr>
          <a:lstStyle>
            <a:lvl1pPr>
              <a:defRPr sz="3500" b="1" i="0">
                <a:solidFill>
                  <a:schemeClr val="bg1"/>
                </a:solidFill>
                <a:latin typeface="Cambria"/>
                <a:cs typeface="Cambria"/>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D086A"/>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687598" y="0"/>
            <a:ext cx="14600401" cy="10282067"/>
          </a:xfrm>
          <a:prstGeom prst="rect">
            <a:avLst/>
          </a:prstGeom>
        </p:spPr>
      </p:pic>
      <p:pic>
        <p:nvPicPr>
          <p:cNvPr id="18" name="bg object 18"/>
          <p:cNvPicPr/>
          <p:nvPr/>
        </p:nvPicPr>
        <p:blipFill>
          <a:blip r:embed="rId3" cstate="print"/>
          <a:stretch>
            <a:fillRect/>
          </a:stretch>
        </p:blipFill>
        <p:spPr>
          <a:xfrm>
            <a:off x="256871" y="400162"/>
            <a:ext cx="4029074" cy="2019299"/>
          </a:xfrm>
          <a:prstGeom prst="rect">
            <a:avLst/>
          </a:prstGeom>
        </p:spPr>
      </p:pic>
      <p:pic>
        <p:nvPicPr>
          <p:cNvPr id="19" name="bg object 19"/>
          <p:cNvPicPr/>
          <p:nvPr/>
        </p:nvPicPr>
        <p:blipFill>
          <a:blip r:embed="rId4" cstate="print"/>
          <a:stretch>
            <a:fillRect/>
          </a:stretch>
        </p:blipFill>
        <p:spPr>
          <a:xfrm>
            <a:off x="446" y="7752173"/>
            <a:ext cx="18287553" cy="2534826"/>
          </a:xfrm>
          <a:prstGeom prst="rect">
            <a:avLst/>
          </a:prstGeom>
        </p:spPr>
      </p:pic>
      <p:pic>
        <p:nvPicPr>
          <p:cNvPr id="20" name="bg object 20"/>
          <p:cNvPicPr/>
          <p:nvPr/>
        </p:nvPicPr>
        <p:blipFill>
          <a:blip r:embed="rId5" cstate="print"/>
          <a:stretch>
            <a:fillRect/>
          </a:stretch>
        </p:blipFill>
        <p:spPr>
          <a:xfrm>
            <a:off x="16175200" y="400162"/>
            <a:ext cx="1704974" cy="1704974"/>
          </a:xfrm>
          <a:prstGeom prst="rect">
            <a:avLst/>
          </a:prstGeom>
        </p:spPr>
      </p:pic>
      <p:pic>
        <p:nvPicPr>
          <p:cNvPr id="21" name="bg object 21"/>
          <p:cNvPicPr/>
          <p:nvPr/>
        </p:nvPicPr>
        <p:blipFill>
          <a:blip r:embed="rId6" cstate="print"/>
          <a:stretch>
            <a:fillRect/>
          </a:stretch>
        </p:blipFill>
        <p:spPr>
          <a:xfrm>
            <a:off x="6025318" y="6830799"/>
            <a:ext cx="1276349" cy="1285874"/>
          </a:xfrm>
          <a:prstGeom prst="rect">
            <a:avLst/>
          </a:prstGeom>
        </p:spPr>
      </p:pic>
      <p:pic>
        <p:nvPicPr>
          <p:cNvPr id="22" name="bg object 22"/>
          <p:cNvPicPr/>
          <p:nvPr/>
        </p:nvPicPr>
        <p:blipFill>
          <a:blip r:embed="rId7" cstate="print"/>
          <a:stretch>
            <a:fillRect/>
          </a:stretch>
        </p:blipFill>
        <p:spPr>
          <a:xfrm>
            <a:off x="7680191" y="6830799"/>
            <a:ext cx="1285874" cy="1285874"/>
          </a:xfrm>
          <a:prstGeom prst="rect">
            <a:avLst/>
          </a:prstGeom>
        </p:spPr>
      </p:pic>
      <p:pic>
        <p:nvPicPr>
          <p:cNvPr id="23" name="bg object 23"/>
          <p:cNvPicPr/>
          <p:nvPr/>
        </p:nvPicPr>
        <p:blipFill>
          <a:blip r:embed="rId8" cstate="print"/>
          <a:stretch>
            <a:fillRect/>
          </a:stretch>
        </p:blipFill>
        <p:spPr>
          <a:xfrm>
            <a:off x="9383183" y="6818624"/>
            <a:ext cx="1247774" cy="1247774"/>
          </a:xfrm>
          <a:prstGeom prst="rect">
            <a:avLst/>
          </a:prstGeom>
        </p:spPr>
      </p:pic>
      <p:pic>
        <p:nvPicPr>
          <p:cNvPr id="24" name="bg object 24"/>
          <p:cNvPicPr/>
          <p:nvPr/>
        </p:nvPicPr>
        <p:blipFill>
          <a:blip r:embed="rId9" cstate="print"/>
          <a:stretch>
            <a:fillRect/>
          </a:stretch>
        </p:blipFill>
        <p:spPr>
          <a:xfrm>
            <a:off x="11048514" y="6717027"/>
            <a:ext cx="1352549" cy="1352549"/>
          </a:xfrm>
          <a:prstGeom prst="rect">
            <a:avLst/>
          </a:prstGeom>
        </p:spPr>
      </p:pic>
      <p:sp>
        <p:nvSpPr>
          <p:cNvPr id="2" name="Holder 2"/>
          <p:cNvSpPr>
            <a:spLocks noGrp="1"/>
          </p:cNvSpPr>
          <p:nvPr>
            <p:ph type="title"/>
          </p:nvPr>
        </p:nvSpPr>
        <p:spPr/>
        <p:txBody>
          <a:bodyPr lIns="0" tIns="0" rIns="0" bIns="0"/>
          <a:lstStyle>
            <a:lvl1pPr>
              <a:defRPr sz="62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D086A"/>
          </a:solidFill>
        </p:spPr>
        <p:txBody>
          <a:bodyPr wrap="square" lIns="0" tIns="0" rIns="0" bIns="0" rtlCol="0"/>
          <a:lstStyle/>
          <a:p>
            <a:endParaRPr/>
          </a:p>
        </p:txBody>
      </p:sp>
      <p:sp>
        <p:nvSpPr>
          <p:cNvPr id="2" name="Holder 2"/>
          <p:cNvSpPr>
            <a:spLocks noGrp="1"/>
          </p:cNvSpPr>
          <p:nvPr>
            <p:ph type="title"/>
          </p:nvPr>
        </p:nvSpPr>
        <p:spPr>
          <a:xfrm>
            <a:off x="2708613" y="473857"/>
            <a:ext cx="12870772" cy="2216150"/>
          </a:xfrm>
          <a:prstGeom prst="rect">
            <a:avLst/>
          </a:prstGeom>
        </p:spPr>
        <p:txBody>
          <a:bodyPr wrap="square" lIns="0" tIns="0" rIns="0" bIns="0">
            <a:spAutoFit/>
          </a:bodyPr>
          <a:lstStyle>
            <a:lvl1pPr>
              <a:defRPr sz="6200" b="0" i="0">
                <a:solidFill>
                  <a:schemeClr val="bg1"/>
                </a:solidFill>
                <a:latin typeface="Calibri"/>
                <a:cs typeface="Calibri"/>
              </a:defRPr>
            </a:lvl1pPr>
          </a:lstStyle>
          <a:p>
            <a:endParaRPr/>
          </a:p>
        </p:txBody>
      </p:sp>
      <p:sp>
        <p:nvSpPr>
          <p:cNvPr id="3" name="Holder 3"/>
          <p:cNvSpPr>
            <a:spLocks noGrp="1"/>
          </p:cNvSpPr>
          <p:nvPr>
            <p:ph type="body" idx="1"/>
          </p:nvPr>
        </p:nvSpPr>
        <p:spPr>
          <a:xfrm>
            <a:off x="999771" y="3439638"/>
            <a:ext cx="16288456" cy="31210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8/27/2022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43.png"/><Relationship Id="rId5" Type="http://schemas.openxmlformats.org/officeDocument/2006/relationships/image" Target="../media/image2.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19.png"/><Relationship Id="rId9" Type="http://schemas.openxmlformats.org/officeDocument/2006/relationships/image" Target="../media/image41.png"/><Relationship Id="rId1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0.png"/><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12.png"/><Relationship Id="rId9" Type="http://schemas.openxmlformats.org/officeDocument/2006/relationships/image" Target="../media/image43.png"/><Relationship Id="rId1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7"/>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Lst>
          </a:blip>
          <a:stretch>
            <a:fillRect/>
          </a:stretch>
        </p:blipFill>
        <p:spPr>
          <a:xfrm>
            <a:off x="0" y="18766"/>
            <a:ext cx="2807207" cy="10286999"/>
          </a:xfrm>
          <a:prstGeom prst="rect">
            <a:avLst/>
          </a:prstGeom>
        </p:spPr>
      </p:pic>
      <p:pic>
        <p:nvPicPr>
          <p:cNvPr id="3" name="object 10"/>
          <p:cNvPicPr/>
          <p:nvPr/>
        </p:nvPicPr>
        <p:blipFill>
          <a:blip r:embed="rId5" cstate="print"/>
          <a:stretch>
            <a:fillRect/>
          </a:stretch>
        </p:blipFill>
        <p:spPr>
          <a:xfrm>
            <a:off x="3070019" y="728960"/>
            <a:ext cx="14353031" cy="4706111"/>
          </a:xfrm>
          <a:prstGeom prst="rect">
            <a:avLst/>
          </a:prstGeom>
        </p:spPr>
      </p:pic>
      <p:pic>
        <p:nvPicPr>
          <p:cNvPr id="4" name="object 11"/>
          <p:cNvPicPr/>
          <p:nvPr/>
        </p:nvPicPr>
        <p:blipFill>
          <a:blip r:embed="rId6" cstate="print"/>
          <a:stretch>
            <a:fillRect/>
          </a:stretch>
        </p:blipFill>
        <p:spPr>
          <a:xfrm>
            <a:off x="3962400" y="2633960"/>
            <a:ext cx="13121639" cy="4340351"/>
          </a:xfrm>
          <a:prstGeom prst="rect">
            <a:avLst/>
          </a:prstGeom>
        </p:spPr>
      </p:pic>
      <p:sp>
        <p:nvSpPr>
          <p:cNvPr id="6" name="Freeform 3">
            <a:extLst>
              <a:ext uri="{FF2B5EF4-FFF2-40B4-BE49-F238E27FC236}">
                <a16:creationId xmlns:a16="http://schemas.microsoft.com/office/drawing/2014/main" id="{1D74FD44-BAFC-738D-4CAA-FBA2D1C0CA87}"/>
              </a:ext>
            </a:extLst>
          </p:cNvPr>
          <p:cNvSpPr>
            <a:spLocks noChangeArrowheads="1"/>
          </p:cNvSpPr>
          <p:nvPr/>
        </p:nvSpPr>
        <p:spPr bwMode="auto">
          <a:xfrm>
            <a:off x="7266390" y="6425926"/>
            <a:ext cx="2495550" cy="1247775"/>
          </a:xfrm>
          <a:custGeom>
            <a:avLst/>
            <a:gdLst>
              <a:gd name="T0" fmla="*/ 1732 w 6931"/>
              <a:gd name="T1" fmla="*/ 0 h 3467"/>
              <a:gd name="T2" fmla="*/ 0 w 6931"/>
              <a:gd name="T3" fmla="*/ 1733 h 3467"/>
              <a:gd name="T4" fmla="*/ 1732 w 6931"/>
              <a:gd name="T5" fmla="*/ 3466 h 3467"/>
              <a:gd name="T6" fmla="*/ 5198 w 6931"/>
              <a:gd name="T7" fmla="*/ 3466 h 3467"/>
              <a:gd name="T8" fmla="*/ 6930 w 6931"/>
              <a:gd name="T9" fmla="*/ 1733 h 3467"/>
              <a:gd name="T10" fmla="*/ 5198 w 6931"/>
              <a:gd name="T11" fmla="*/ 0 h 3467"/>
              <a:gd name="T12" fmla="*/ 1732 w 6931"/>
              <a:gd name="T13" fmla="*/ 0 h 3467"/>
            </a:gdLst>
            <a:ahLst/>
            <a:cxnLst>
              <a:cxn ang="0">
                <a:pos x="T0" y="T1"/>
              </a:cxn>
              <a:cxn ang="0">
                <a:pos x="T2" y="T3"/>
              </a:cxn>
              <a:cxn ang="0">
                <a:pos x="T4" y="T5"/>
              </a:cxn>
              <a:cxn ang="0">
                <a:pos x="T6" y="T7"/>
              </a:cxn>
              <a:cxn ang="0">
                <a:pos x="T8" y="T9"/>
              </a:cxn>
              <a:cxn ang="0">
                <a:pos x="T10" y="T11"/>
              </a:cxn>
              <a:cxn ang="0">
                <a:pos x="T12" y="T13"/>
              </a:cxn>
            </a:cxnLst>
            <a:rect l="0" t="0" r="r" b="b"/>
            <a:pathLst>
              <a:path w="6931" h="3467">
                <a:moveTo>
                  <a:pt x="1732" y="0"/>
                </a:moveTo>
                <a:cubicBezTo>
                  <a:pt x="775" y="0"/>
                  <a:pt x="0" y="775"/>
                  <a:pt x="0" y="1733"/>
                </a:cubicBezTo>
                <a:cubicBezTo>
                  <a:pt x="0" y="2691"/>
                  <a:pt x="775" y="3466"/>
                  <a:pt x="1732" y="3466"/>
                </a:cubicBezTo>
                <a:lnTo>
                  <a:pt x="5198" y="3466"/>
                </a:lnTo>
                <a:cubicBezTo>
                  <a:pt x="6154" y="3466"/>
                  <a:pt x="6930" y="2691"/>
                  <a:pt x="6930" y="1733"/>
                </a:cubicBezTo>
                <a:cubicBezTo>
                  <a:pt x="6930" y="775"/>
                  <a:pt x="6154" y="0"/>
                  <a:pt x="5198" y="0"/>
                </a:cubicBezTo>
                <a:lnTo>
                  <a:pt x="1732" y="0"/>
                </a:lnTo>
              </a:path>
            </a:pathLst>
          </a:custGeom>
          <a:solidFill>
            <a:srgbClr val="FFFFFF"/>
          </a:solidFill>
          <a:ln w="25560" cap="flat">
            <a:solidFill>
              <a:srgbClr val="4E81BD"/>
            </a:solidFill>
            <a:round/>
            <a:headEnd/>
            <a:tailEnd/>
          </a:ln>
          <a:effectLst>
            <a:outerShdw dist="23040" dir="5400000" algn="ctr" rotWithShape="0">
              <a:srgbClr val="000000">
                <a:alpha val="35036"/>
              </a:srgb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7" name="Freeform 3">
            <a:extLst>
              <a:ext uri="{FF2B5EF4-FFF2-40B4-BE49-F238E27FC236}">
                <a16:creationId xmlns:a16="http://schemas.microsoft.com/office/drawing/2014/main" id="{1D74FD44-BAFC-738D-4CAA-FBA2D1C0CA87}"/>
              </a:ext>
            </a:extLst>
          </p:cNvPr>
          <p:cNvSpPr>
            <a:spLocks noChangeArrowheads="1"/>
          </p:cNvSpPr>
          <p:nvPr/>
        </p:nvSpPr>
        <p:spPr bwMode="auto">
          <a:xfrm>
            <a:off x="10552182" y="6414680"/>
            <a:ext cx="4383017" cy="1247775"/>
          </a:xfrm>
          <a:custGeom>
            <a:avLst/>
            <a:gdLst>
              <a:gd name="T0" fmla="*/ 1732 w 6931"/>
              <a:gd name="T1" fmla="*/ 0 h 3467"/>
              <a:gd name="T2" fmla="*/ 0 w 6931"/>
              <a:gd name="T3" fmla="*/ 1733 h 3467"/>
              <a:gd name="T4" fmla="*/ 1732 w 6931"/>
              <a:gd name="T5" fmla="*/ 3466 h 3467"/>
              <a:gd name="T6" fmla="*/ 5198 w 6931"/>
              <a:gd name="T7" fmla="*/ 3466 h 3467"/>
              <a:gd name="T8" fmla="*/ 6930 w 6931"/>
              <a:gd name="T9" fmla="*/ 1733 h 3467"/>
              <a:gd name="T10" fmla="*/ 5198 w 6931"/>
              <a:gd name="T11" fmla="*/ 0 h 3467"/>
              <a:gd name="T12" fmla="*/ 1732 w 6931"/>
              <a:gd name="T13" fmla="*/ 0 h 3467"/>
            </a:gdLst>
            <a:ahLst/>
            <a:cxnLst>
              <a:cxn ang="0">
                <a:pos x="T0" y="T1"/>
              </a:cxn>
              <a:cxn ang="0">
                <a:pos x="T2" y="T3"/>
              </a:cxn>
              <a:cxn ang="0">
                <a:pos x="T4" y="T5"/>
              </a:cxn>
              <a:cxn ang="0">
                <a:pos x="T6" y="T7"/>
              </a:cxn>
              <a:cxn ang="0">
                <a:pos x="T8" y="T9"/>
              </a:cxn>
              <a:cxn ang="0">
                <a:pos x="T10" y="T11"/>
              </a:cxn>
              <a:cxn ang="0">
                <a:pos x="T12" y="T13"/>
              </a:cxn>
            </a:cxnLst>
            <a:rect l="0" t="0" r="r" b="b"/>
            <a:pathLst>
              <a:path w="6931" h="3467">
                <a:moveTo>
                  <a:pt x="1732" y="0"/>
                </a:moveTo>
                <a:cubicBezTo>
                  <a:pt x="775" y="0"/>
                  <a:pt x="0" y="775"/>
                  <a:pt x="0" y="1733"/>
                </a:cubicBezTo>
                <a:cubicBezTo>
                  <a:pt x="0" y="2691"/>
                  <a:pt x="775" y="3466"/>
                  <a:pt x="1732" y="3466"/>
                </a:cubicBezTo>
                <a:lnTo>
                  <a:pt x="5198" y="3466"/>
                </a:lnTo>
                <a:cubicBezTo>
                  <a:pt x="6154" y="3466"/>
                  <a:pt x="6930" y="2691"/>
                  <a:pt x="6930" y="1733"/>
                </a:cubicBezTo>
                <a:cubicBezTo>
                  <a:pt x="6930" y="775"/>
                  <a:pt x="6154" y="0"/>
                  <a:pt x="5198" y="0"/>
                </a:cubicBezTo>
                <a:lnTo>
                  <a:pt x="1732" y="0"/>
                </a:lnTo>
              </a:path>
            </a:pathLst>
          </a:custGeom>
          <a:solidFill>
            <a:srgbClr val="FFFFFF"/>
          </a:solidFill>
          <a:ln w="25560" cap="flat">
            <a:solidFill>
              <a:srgbClr val="4E81BD"/>
            </a:solidFill>
            <a:round/>
            <a:headEnd/>
            <a:tailEnd/>
          </a:ln>
          <a:effectLst>
            <a:outerShdw dist="23040" dir="5400000" algn="ctr" rotWithShape="0">
              <a:srgbClr val="000000">
                <a:alpha val="35036"/>
              </a:srgb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pic>
        <p:nvPicPr>
          <p:cNvPr id="8" name="object 7"/>
          <p:cNvPicPr/>
          <p:nvPr/>
        </p:nvPicPr>
        <p:blipFill>
          <a:blip r:embed="rId7" cstate="print"/>
          <a:stretch>
            <a:fillRect/>
          </a:stretch>
        </p:blipFill>
        <p:spPr>
          <a:xfrm>
            <a:off x="2782822" y="7807571"/>
            <a:ext cx="15480793" cy="2534826"/>
          </a:xfrm>
          <a:prstGeom prst="rect">
            <a:avLst/>
          </a:prstGeom>
        </p:spPr>
      </p:pic>
      <p:pic>
        <p:nvPicPr>
          <p:cNvPr id="9" name="Resi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941" y="6764107"/>
            <a:ext cx="2202448" cy="575964"/>
          </a:xfrm>
          <a:prstGeom prst="rect">
            <a:avLst/>
          </a:prstGeom>
        </p:spPr>
      </p:pic>
      <p:pic>
        <p:nvPicPr>
          <p:cNvPr id="10" name="Resim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52182" y="6469576"/>
            <a:ext cx="2776140" cy="1354214"/>
          </a:xfrm>
          <a:prstGeom prst="rect">
            <a:avLst/>
          </a:prstGeom>
        </p:spPr>
      </p:pic>
      <p:pic>
        <p:nvPicPr>
          <p:cNvPr id="11" name="Resim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264102" y="6614692"/>
            <a:ext cx="1150812" cy="847751"/>
          </a:xfrm>
          <a:prstGeom prst="rect">
            <a:avLst/>
          </a:prstGeom>
        </p:spPr>
      </p:pic>
    </p:spTree>
    <p:extLst>
      <p:ext uri="{BB962C8B-B14F-4D97-AF65-F5344CB8AC3E}">
        <p14:creationId xmlns:p14="http://schemas.microsoft.com/office/powerpoint/2010/main" val="279457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158" y="0"/>
            <a:ext cx="18288000" cy="10287000"/>
            <a:chOff x="0" y="0"/>
            <a:chExt cx="18288000" cy="10287000"/>
          </a:xfrm>
        </p:grpSpPr>
        <p:pic>
          <p:nvPicPr>
            <p:cNvPr id="3" name="object 3"/>
            <p:cNvPicPr/>
            <p:nvPr/>
          </p:nvPicPr>
          <p:blipFill>
            <a:blip r:embed="rId2" cstate="print"/>
            <a:stretch>
              <a:fillRect/>
            </a:stretch>
          </p:blipFill>
          <p:spPr>
            <a:xfrm>
              <a:off x="10756875" y="0"/>
              <a:ext cx="7531124" cy="6730999"/>
            </a:xfrm>
            <a:prstGeom prst="rect">
              <a:avLst/>
            </a:prstGeom>
          </p:spPr>
        </p:pic>
        <p:pic>
          <p:nvPicPr>
            <p:cNvPr id="4" name="object 4"/>
            <p:cNvPicPr/>
            <p:nvPr/>
          </p:nvPicPr>
          <p:blipFill>
            <a:blip r:embed="rId3" cstate="print"/>
            <a:stretch>
              <a:fillRect/>
            </a:stretch>
          </p:blipFill>
          <p:spPr>
            <a:xfrm>
              <a:off x="2783150" y="0"/>
              <a:ext cx="12725399" cy="10286998"/>
            </a:xfrm>
            <a:prstGeom prst="rect">
              <a:avLst/>
            </a:prstGeom>
          </p:spPr>
        </p:pic>
        <p:pic>
          <p:nvPicPr>
            <p:cNvPr id="5" name="object 5"/>
            <p:cNvPicPr/>
            <p:nvPr/>
          </p:nvPicPr>
          <p:blipFill>
            <a:blip r:embed="rId4" cstate="print"/>
            <a:stretch>
              <a:fillRect/>
            </a:stretch>
          </p:blipFill>
          <p:spPr>
            <a:xfrm>
              <a:off x="446" y="7752172"/>
              <a:ext cx="18287553" cy="2534826"/>
            </a:xfrm>
            <a:prstGeom prst="rect">
              <a:avLst/>
            </a:prstGeom>
          </p:spPr>
        </p:pic>
        <p:pic>
          <p:nvPicPr>
            <p:cNvPr id="6" name="object 6"/>
            <p:cNvPicPr/>
            <p:nvPr/>
          </p:nvPicPr>
          <p:blipFill>
            <a:blip r:embed="rId5" cstate="print"/>
            <a:stretch>
              <a:fillRect/>
            </a:stretch>
          </p:blipFill>
          <p:spPr>
            <a:xfrm>
              <a:off x="0" y="0"/>
              <a:ext cx="3524249" cy="1762124"/>
            </a:xfrm>
            <a:prstGeom prst="rect">
              <a:avLst/>
            </a:prstGeom>
          </p:spPr>
        </p:pic>
      </p:grpSp>
      <p:sp>
        <p:nvSpPr>
          <p:cNvPr id="7" name="object 7"/>
          <p:cNvSpPr txBox="1">
            <a:spLocks noGrp="1"/>
          </p:cNvSpPr>
          <p:nvPr>
            <p:ph type="title"/>
          </p:nvPr>
        </p:nvSpPr>
        <p:spPr>
          <a:xfrm>
            <a:off x="5888137" y="188450"/>
            <a:ext cx="5617210" cy="970915"/>
          </a:xfrm>
          <a:prstGeom prst="rect">
            <a:avLst/>
          </a:prstGeom>
        </p:spPr>
        <p:txBody>
          <a:bodyPr vert="horz" wrap="square" lIns="0" tIns="12700" rIns="0" bIns="0" rtlCol="0">
            <a:spAutoFit/>
          </a:bodyPr>
          <a:lstStyle/>
          <a:p>
            <a:pPr marL="12700">
              <a:lnSpc>
                <a:spcPct val="100000"/>
              </a:lnSpc>
              <a:spcBef>
                <a:spcPts val="100"/>
              </a:spcBef>
            </a:pPr>
            <a:r>
              <a:rPr spc="815" dirty="0"/>
              <a:t>F</a:t>
            </a:r>
            <a:r>
              <a:rPr spc="535" dirty="0"/>
              <a:t>i</a:t>
            </a:r>
            <a:r>
              <a:rPr spc="900" dirty="0"/>
              <a:t>r</a:t>
            </a:r>
            <a:r>
              <a:rPr spc="545" dirty="0"/>
              <a:t>m</a:t>
            </a:r>
            <a:r>
              <a:rPr spc="430" dirty="0"/>
              <a:t>a</a:t>
            </a:r>
            <a:r>
              <a:rPr spc="-290" dirty="0"/>
              <a:t> </a:t>
            </a:r>
            <a:r>
              <a:rPr spc="1205" dirty="0"/>
              <a:t>T</a:t>
            </a:r>
            <a:r>
              <a:rPr spc="425" dirty="0"/>
              <a:t>a</a:t>
            </a:r>
            <a:r>
              <a:rPr spc="555" dirty="0"/>
              <a:t>n</a:t>
            </a:r>
            <a:r>
              <a:rPr spc="535" dirty="0"/>
              <a:t>ı</a:t>
            </a:r>
            <a:r>
              <a:rPr spc="360" dirty="0"/>
              <a:t>t</a:t>
            </a:r>
            <a:r>
              <a:rPr spc="535" dirty="0"/>
              <a:t>ı</a:t>
            </a:r>
            <a:r>
              <a:rPr spc="545" dirty="0"/>
              <a:t>m</a:t>
            </a:r>
            <a:r>
              <a:rPr spc="540" dirty="0"/>
              <a:t>ı</a:t>
            </a:r>
          </a:p>
        </p:txBody>
      </p:sp>
      <p:sp>
        <p:nvSpPr>
          <p:cNvPr id="11" name="object 11"/>
          <p:cNvSpPr txBox="1"/>
          <p:nvPr/>
        </p:nvSpPr>
        <p:spPr>
          <a:xfrm>
            <a:off x="228600" y="1347815"/>
            <a:ext cx="17907000" cy="5592557"/>
          </a:xfrm>
          <a:prstGeom prst="rect">
            <a:avLst/>
          </a:prstGeom>
        </p:spPr>
        <p:txBody>
          <a:bodyPr vert="horz" wrap="square" lIns="0" tIns="186690" rIns="0" bIns="0" rtlCol="0">
            <a:spAutoFit/>
          </a:bodyPr>
          <a:lstStyle/>
          <a:p>
            <a:pPr marL="12700" algn="just">
              <a:lnSpc>
                <a:spcPct val="100000"/>
              </a:lnSpc>
              <a:spcBef>
                <a:spcPts val="1470"/>
              </a:spcBef>
            </a:pPr>
            <a:r>
              <a:rPr sz="4500" b="1" spc="-70" dirty="0" err="1" smtClean="0">
                <a:solidFill>
                  <a:srgbClr val="FFFFFF"/>
                </a:solidFill>
                <a:latin typeface="+mj-lt"/>
                <a:cs typeface="Tahoma"/>
              </a:rPr>
              <a:t>Teknoloji</a:t>
            </a:r>
            <a:r>
              <a:rPr sz="4500" b="1" spc="295" dirty="0" smtClean="0">
                <a:solidFill>
                  <a:srgbClr val="FFFFFF"/>
                </a:solidFill>
                <a:latin typeface="+mj-lt"/>
                <a:cs typeface="Tahoma"/>
              </a:rPr>
              <a:t> </a:t>
            </a:r>
            <a:r>
              <a:rPr sz="4500" b="1" spc="-40" dirty="0">
                <a:solidFill>
                  <a:srgbClr val="FFFFFF"/>
                </a:solidFill>
                <a:latin typeface="+mj-lt"/>
                <a:cs typeface="Tahoma"/>
              </a:rPr>
              <a:t>Kullanıcısı</a:t>
            </a:r>
            <a:endParaRPr sz="4500" dirty="0">
              <a:latin typeface="+mj-lt"/>
              <a:cs typeface="Tahoma"/>
            </a:endParaRPr>
          </a:p>
          <a:p>
            <a:pPr marL="92075" algn="just">
              <a:lnSpc>
                <a:spcPct val="100000"/>
              </a:lnSpc>
              <a:spcBef>
                <a:spcPts val="1170"/>
              </a:spcBef>
            </a:pPr>
            <a:r>
              <a:rPr lang="tr-TR" sz="3500" b="1" spc="25" dirty="0" err="1" smtClean="0">
                <a:solidFill>
                  <a:schemeClr val="bg1"/>
                </a:solidFill>
                <a:latin typeface="+mj-lt"/>
                <a:cs typeface="Roboto Cn"/>
              </a:rPr>
              <a:t>Teksan</a:t>
            </a:r>
            <a:endParaRPr lang="tr-TR" sz="3500" b="1" spc="25" dirty="0" smtClean="0">
              <a:solidFill>
                <a:schemeClr val="bg1"/>
              </a:solidFill>
              <a:latin typeface="+mj-lt"/>
              <a:cs typeface="Roboto Cn"/>
            </a:endParaRPr>
          </a:p>
          <a:p>
            <a:pPr marL="92075" algn="just">
              <a:lnSpc>
                <a:spcPct val="100000"/>
              </a:lnSpc>
              <a:spcBef>
                <a:spcPts val="1170"/>
              </a:spcBef>
            </a:pPr>
            <a:endParaRPr lang="tr-TR" sz="3500" b="1" spc="25" dirty="0">
              <a:solidFill>
                <a:schemeClr val="bg1"/>
              </a:solidFill>
              <a:latin typeface="+mj-lt"/>
              <a:cs typeface="Roboto Cn"/>
            </a:endParaRPr>
          </a:p>
          <a:p>
            <a:pPr marL="92075" algn="just">
              <a:lnSpc>
                <a:spcPct val="100000"/>
              </a:lnSpc>
              <a:spcBef>
                <a:spcPts val="1170"/>
              </a:spcBef>
            </a:pPr>
            <a:endParaRPr lang="tr-TR" sz="3500" b="1" spc="25" dirty="0" smtClean="0">
              <a:solidFill>
                <a:schemeClr val="bg1"/>
              </a:solidFill>
              <a:latin typeface="+mj-lt"/>
              <a:cs typeface="Roboto Cn"/>
            </a:endParaRPr>
          </a:p>
          <a:p>
            <a:pPr marL="12700" algn="just">
              <a:lnSpc>
                <a:spcPct val="100000"/>
              </a:lnSpc>
              <a:spcBef>
                <a:spcPts val="5"/>
              </a:spcBef>
            </a:pPr>
            <a:endParaRPr lang="tr-TR" sz="4100" b="1" spc="-70" dirty="0" smtClean="0">
              <a:solidFill>
                <a:srgbClr val="FFFFFF"/>
              </a:solidFill>
              <a:latin typeface="+mj-lt"/>
              <a:cs typeface="Tahoma"/>
            </a:endParaRPr>
          </a:p>
          <a:p>
            <a:pPr marL="12700" algn="just">
              <a:lnSpc>
                <a:spcPct val="100000"/>
              </a:lnSpc>
              <a:spcBef>
                <a:spcPts val="5"/>
              </a:spcBef>
            </a:pPr>
            <a:endParaRPr lang="tr-TR" sz="4100" b="1" spc="-70" dirty="0" smtClean="0">
              <a:solidFill>
                <a:srgbClr val="FFFFFF"/>
              </a:solidFill>
              <a:latin typeface="+mj-lt"/>
              <a:cs typeface="Tahoma"/>
            </a:endParaRPr>
          </a:p>
          <a:p>
            <a:pPr marL="12700" algn="just">
              <a:lnSpc>
                <a:spcPct val="100000"/>
              </a:lnSpc>
              <a:spcBef>
                <a:spcPts val="5"/>
              </a:spcBef>
            </a:pPr>
            <a:r>
              <a:rPr lang="tr-TR" sz="4100" b="1" spc="-70" dirty="0" smtClean="0">
                <a:solidFill>
                  <a:srgbClr val="FFFFFF"/>
                </a:solidFill>
                <a:latin typeface="+mj-lt"/>
                <a:cs typeface="Tahoma"/>
              </a:rPr>
              <a:t> </a:t>
            </a:r>
            <a:r>
              <a:rPr sz="4500" b="1" spc="-70" dirty="0" err="1" smtClean="0">
                <a:solidFill>
                  <a:srgbClr val="FFFFFF"/>
                </a:solidFill>
                <a:latin typeface="+mj-lt"/>
                <a:cs typeface="Tahoma"/>
              </a:rPr>
              <a:t>Teknoloji</a:t>
            </a:r>
            <a:r>
              <a:rPr sz="4500" b="1" spc="305" dirty="0" smtClean="0">
                <a:solidFill>
                  <a:srgbClr val="FFFFFF"/>
                </a:solidFill>
                <a:latin typeface="+mj-lt"/>
                <a:cs typeface="Tahoma"/>
              </a:rPr>
              <a:t> </a:t>
            </a:r>
            <a:r>
              <a:rPr sz="4500" b="1" spc="-30" dirty="0" err="1" smtClean="0">
                <a:solidFill>
                  <a:srgbClr val="FFFFFF"/>
                </a:solidFill>
                <a:latin typeface="+mj-lt"/>
                <a:cs typeface="Tahoma"/>
              </a:rPr>
              <a:t>Tedarikçisi</a:t>
            </a:r>
            <a:endParaRPr sz="4500" b="1" spc="-30" dirty="0" smtClean="0">
              <a:solidFill>
                <a:srgbClr val="FFFFFF"/>
              </a:solidFill>
              <a:latin typeface="+mj-lt"/>
              <a:cs typeface="Tahoma"/>
            </a:endParaRPr>
          </a:p>
          <a:p>
            <a:pPr marL="92075" algn="just">
              <a:lnSpc>
                <a:spcPct val="100000"/>
              </a:lnSpc>
              <a:spcBef>
                <a:spcPts val="1145"/>
              </a:spcBef>
            </a:pPr>
            <a:r>
              <a:rPr lang="tr-TR" sz="3500" b="1" dirty="0" smtClean="0">
                <a:solidFill>
                  <a:schemeClr val="bg1"/>
                </a:solidFill>
                <a:latin typeface="+mj-lt"/>
                <a:cs typeface="Roboto Cn"/>
              </a:rPr>
              <a:t> </a:t>
            </a:r>
            <a:r>
              <a:rPr lang="tr-TR" sz="3500" b="1" dirty="0" err="1" smtClean="0">
                <a:solidFill>
                  <a:schemeClr val="bg1"/>
                </a:solidFill>
                <a:latin typeface="+mj-lt"/>
                <a:cs typeface="Roboto Cn"/>
              </a:rPr>
              <a:t>Metapax</a:t>
            </a:r>
            <a:r>
              <a:rPr lang="tr-TR" sz="3500" b="1" dirty="0" smtClean="0">
                <a:solidFill>
                  <a:schemeClr val="bg1"/>
                </a:solidFill>
                <a:latin typeface="+mj-lt"/>
                <a:cs typeface="Roboto Cn"/>
              </a:rPr>
              <a:t> &amp; </a:t>
            </a:r>
            <a:r>
              <a:rPr lang="tr-TR" sz="3500" b="1" dirty="0" err="1" smtClean="0">
                <a:solidFill>
                  <a:schemeClr val="bg1"/>
                </a:solidFill>
                <a:latin typeface="+mj-lt"/>
                <a:cs typeface="Roboto Cn"/>
              </a:rPr>
              <a:t>Miltron</a:t>
            </a:r>
            <a:endParaRPr lang="tr-TR" sz="3500" b="1" dirty="0" smtClean="0">
              <a:solidFill>
                <a:schemeClr val="bg1"/>
              </a:solidFill>
              <a:latin typeface="+mj-lt"/>
              <a:cs typeface="Roboto Cn"/>
            </a:endParaRPr>
          </a:p>
        </p:txBody>
      </p:sp>
      <p:sp>
        <p:nvSpPr>
          <p:cNvPr id="8" name="Dikdörtgen 7"/>
          <p:cNvSpPr/>
          <p:nvPr/>
        </p:nvSpPr>
        <p:spPr>
          <a:xfrm>
            <a:off x="255896" y="2967618"/>
            <a:ext cx="18134462" cy="2462213"/>
          </a:xfrm>
          <a:prstGeom prst="rect">
            <a:avLst/>
          </a:prstGeom>
        </p:spPr>
        <p:txBody>
          <a:bodyPr wrap="square">
            <a:spAutoFit/>
          </a:bodyPr>
          <a:lstStyle/>
          <a:p>
            <a:pPr marL="342900" indent="-342900">
              <a:buFont typeface="Arial" panose="020B0604020202020204" pitchFamily="34" charset="0"/>
              <a:buChar char="•"/>
            </a:pPr>
            <a:r>
              <a:rPr lang="tr-TR" sz="2200" dirty="0">
                <a:solidFill>
                  <a:schemeClr val="bg1"/>
                </a:solidFill>
                <a:latin typeface="+mj-lt"/>
                <a:cs typeface="Times New Roman" panose="02020603050405020304" pitchFamily="18" charset="0"/>
              </a:rPr>
              <a:t>Kesintisiz enerji çözümleri üreten bir mühendislik ve teknoloji şirketi olan </a:t>
            </a:r>
            <a:r>
              <a:rPr lang="tr-TR" sz="2200" dirty="0" err="1">
                <a:solidFill>
                  <a:schemeClr val="bg1"/>
                </a:solidFill>
                <a:latin typeface="+mj-lt"/>
                <a:cs typeface="Times New Roman" panose="02020603050405020304" pitchFamily="18" charset="0"/>
              </a:rPr>
              <a:t>Teksan</a:t>
            </a:r>
            <a:r>
              <a:rPr lang="tr-TR" sz="2200" dirty="0">
                <a:solidFill>
                  <a:schemeClr val="bg1"/>
                </a:solidFill>
                <a:latin typeface="+mj-lt"/>
                <a:cs typeface="Times New Roman" panose="02020603050405020304" pitchFamily="18" charset="0"/>
              </a:rPr>
              <a:t>, dizel jeneratörler üreterek başladığı yolculuğuna doğalgazlı ve </a:t>
            </a:r>
            <a:r>
              <a:rPr lang="tr-TR" sz="2200" dirty="0" err="1">
                <a:solidFill>
                  <a:schemeClr val="bg1"/>
                </a:solidFill>
                <a:latin typeface="+mj-lt"/>
                <a:cs typeface="Times New Roman" panose="02020603050405020304" pitchFamily="18" charset="0"/>
              </a:rPr>
              <a:t>biyogazlı</a:t>
            </a:r>
            <a:r>
              <a:rPr lang="tr-TR" sz="2200" dirty="0">
                <a:solidFill>
                  <a:schemeClr val="bg1"/>
                </a:solidFill>
                <a:latin typeface="+mj-lt"/>
                <a:cs typeface="Times New Roman" panose="02020603050405020304" pitchFamily="18" charset="0"/>
              </a:rPr>
              <a:t> jeneratör setleri, yüzde 90 enerji verimliliği sağlayan </a:t>
            </a:r>
            <a:r>
              <a:rPr lang="tr-TR" sz="2200" dirty="0" err="1">
                <a:solidFill>
                  <a:schemeClr val="bg1"/>
                </a:solidFill>
                <a:latin typeface="+mj-lt"/>
                <a:cs typeface="Times New Roman" panose="02020603050405020304" pitchFamily="18" charset="0"/>
              </a:rPr>
              <a:t>kojenerasyon</a:t>
            </a:r>
            <a:r>
              <a:rPr lang="tr-TR" sz="2200" dirty="0">
                <a:solidFill>
                  <a:schemeClr val="bg1"/>
                </a:solidFill>
                <a:latin typeface="+mj-lt"/>
                <a:cs typeface="Times New Roman" panose="02020603050405020304" pitchFamily="18" charset="0"/>
              </a:rPr>
              <a:t> ve </a:t>
            </a:r>
            <a:r>
              <a:rPr lang="tr-TR" sz="2200" dirty="0" err="1">
                <a:solidFill>
                  <a:schemeClr val="bg1"/>
                </a:solidFill>
                <a:latin typeface="+mj-lt"/>
                <a:cs typeface="Times New Roman" panose="02020603050405020304" pitchFamily="18" charset="0"/>
              </a:rPr>
              <a:t>trijenerasyon</a:t>
            </a:r>
            <a:r>
              <a:rPr lang="tr-TR" sz="2200" dirty="0">
                <a:solidFill>
                  <a:schemeClr val="bg1"/>
                </a:solidFill>
                <a:latin typeface="+mj-lt"/>
                <a:cs typeface="Times New Roman" panose="02020603050405020304" pitchFamily="18" charset="0"/>
              </a:rPr>
              <a:t> sistemleri, mobil aydınlatma kuleleri, </a:t>
            </a:r>
            <a:r>
              <a:rPr lang="tr-TR" sz="2200" dirty="0" err="1">
                <a:solidFill>
                  <a:schemeClr val="bg1"/>
                </a:solidFill>
                <a:latin typeface="+mj-lt"/>
                <a:cs typeface="Times New Roman" panose="02020603050405020304" pitchFamily="18" charset="0"/>
              </a:rPr>
              <a:t>hibrit</a:t>
            </a:r>
            <a:r>
              <a:rPr lang="tr-TR" sz="2200" dirty="0">
                <a:solidFill>
                  <a:schemeClr val="bg1"/>
                </a:solidFill>
                <a:latin typeface="+mj-lt"/>
                <a:cs typeface="Times New Roman" panose="02020603050405020304" pitchFamily="18" charset="0"/>
              </a:rPr>
              <a:t> güç sistemleri, biyogaz çözümleri ve </a:t>
            </a:r>
            <a:r>
              <a:rPr lang="tr-TR" sz="2200" dirty="0" err="1">
                <a:solidFill>
                  <a:schemeClr val="bg1"/>
                </a:solidFill>
                <a:latin typeface="+mj-lt"/>
                <a:cs typeface="Times New Roman" panose="02020603050405020304" pitchFamily="18" charset="0"/>
              </a:rPr>
              <a:t>mikrogrid</a:t>
            </a:r>
            <a:r>
              <a:rPr lang="tr-TR" sz="2200" dirty="0">
                <a:solidFill>
                  <a:schemeClr val="bg1"/>
                </a:solidFill>
                <a:latin typeface="+mj-lt"/>
                <a:cs typeface="Times New Roman" panose="02020603050405020304" pitchFamily="18" charset="0"/>
              </a:rPr>
              <a:t> sistemleri ile devam etmektedir. Ayrıca </a:t>
            </a:r>
            <a:r>
              <a:rPr lang="tr-TR" sz="2200" dirty="0" err="1">
                <a:solidFill>
                  <a:schemeClr val="bg1"/>
                </a:solidFill>
                <a:latin typeface="+mj-lt"/>
                <a:cs typeface="Times New Roman" panose="02020603050405020304" pitchFamily="18" charset="0"/>
              </a:rPr>
              <a:t>kiralıkmobil</a:t>
            </a:r>
            <a:r>
              <a:rPr lang="tr-TR" sz="2200" dirty="0">
                <a:solidFill>
                  <a:schemeClr val="bg1"/>
                </a:solidFill>
                <a:latin typeface="+mj-lt"/>
                <a:cs typeface="Times New Roman" panose="02020603050405020304" pitchFamily="18" charset="0"/>
              </a:rPr>
              <a:t> jeneratör ürün ailesi ile kurumsal kiralamalar için de ideal çözümler sunmaktadır. Müşterilerin ihtiyaçlarına öncelik veren terzi işi üretim yaklaşımıyla geliştirilen projeye özel ürünler ile ulusal ve uluslararası pek çok dev projenin çözüm ortağı konumundadır. Zorlu arazi koşulları, değişken hava şartları hatta deprem gibi yıkıcı doğa olayları karşısında sorunsuz çalışan kesintisiz güç çözümleri ile dünya çapında inşaat, telekomünikasyon, veri merkezi, otel, alışveriş merkezi, lüks konut projeleri, süpermarket zincirleri, spor tesisleri, madenler, hastaneler, araştırma merkezleri ve sanayi tesisleri gibi pek çok projede tercih edilmektedir. </a:t>
            </a:r>
          </a:p>
        </p:txBody>
      </p:sp>
      <p:sp>
        <p:nvSpPr>
          <p:cNvPr id="9" name="Dikdörtgen 8"/>
          <p:cNvSpPr/>
          <p:nvPr/>
        </p:nvSpPr>
        <p:spPr>
          <a:xfrm>
            <a:off x="255896" y="6163187"/>
            <a:ext cx="17697734" cy="430887"/>
          </a:xfrm>
          <a:prstGeom prst="rect">
            <a:avLst/>
          </a:prstGeom>
        </p:spPr>
        <p:txBody>
          <a:bodyPr wrap="square">
            <a:spAutoFit/>
          </a:bodyPr>
          <a:lstStyle/>
          <a:p>
            <a:r>
              <a:rPr lang="tr-TR" sz="2200" dirty="0" smtClean="0">
                <a:solidFill>
                  <a:schemeClr val="bg1"/>
                </a:solidFill>
                <a:latin typeface="Times New Roman" panose="02020603050405020304" pitchFamily="18" charset="0"/>
                <a:cs typeface="Times New Roman" panose="02020603050405020304" pitchFamily="18" charset="0"/>
              </a:rPr>
              <a:t>    </a:t>
            </a:r>
          </a:p>
        </p:txBody>
      </p:sp>
      <p:sp>
        <p:nvSpPr>
          <p:cNvPr id="10" name="Dikdörtgen 9"/>
          <p:cNvSpPr/>
          <p:nvPr/>
        </p:nvSpPr>
        <p:spPr>
          <a:xfrm>
            <a:off x="255896" y="6950988"/>
            <a:ext cx="17879704" cy="1446550"/>
          </a:xfrm>
          <a:prstGeom prst="rect">
            <a:avLst/>
          </a:prstGeom>
        </p:spPr>
        <p:txBody>
          <a:bodyPr wrap="square">
            <a:spAutoFit/>
          </a:bodyPr>
          <a:lstStyle/>
          <a:p>
            <a:pPr marL="342900" indent="-342900">
              <a:buFont typeface="Arial" panose="020B0604020202020204" pitchFamily="34" charset="0"/>
              <a:buChar char="•"/>
            </a:pPr>
            <a:r>
              <a:rPr lang="tr-TR" sz="2200" dirty="0">
                <a:solidFill>
                  <a:schemeClr val="bg1"/>
                </a:solidFill>
                <a:latin typeface="+mj-lt"/>
                <a:cs typeface="Times New Roman" panose="02020603050405020304" pitchFamily="18" charset="0"/>
              </a:rPr>
              <a:t>Akustik teknolojileri, sistemler ve çözümler/Yazılım Rekabette avantaj sağlayan ana / öz yetkinlikleri (en iyi olduğu alanlar): Yenilikçi çözümleri bilimsel temel ile hızla değerlendirip endüstri problemlerine uygulayabilme. Yazılım ve test hizmetlerinde müşteri ihtiyaçlarına cevap verecek çözümler geliştirme. Yeni nesil çevresi akustik malzeme ve teknolojileri geliştirerek düşük maliyetli, çevreci, sürdürülebilir ve yüksek performanslı çözümler üretmek. Müşterilerin ihtiyaçları doğrultusunda özelleştirilmiş güncel teknolojilerin kullanıldığı yazılımlar geliştirmek gelecek vizyonu arasındadır.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843"/>
            <a:ext cx="18288000" cy="10287000"/>
            <a:chOff x="0" y="1"/>
            <a:chExt cx="18288000" cy="10287000"/>
          </a:xfrm>
        </p:grpSpPr>
        <p:pic>
          <p:nvPicPr>
            <p:cNvPr id="3" name="object 3"/>
            <p:cNvPicPr/>
            <p:nvPr/>
          </p:nvPicPr>
          <p:blipFill>
            <a:blip r:embed="rId2" cstate="print"/>
            <a:stretch>
              <a:fillRect/>
            </a:stretch>
          </p:blipFill>
          <p:spPr>
            <a:xfrm>
              <a:off x="0" y="1"/>
              <a:ext cx="18287999" cy="3993040"/>
            </a:xfrm>
            <a:prstGeom prst="rect">
              <a:avLst/>
            </a:prstGeom>
          </p:spPr>
        </p:pic>
        <p:pic>
          <p:nvPicPr>
            <p:cNvPr id="4" name="object 4"/>
            <p:cNvPicPr/>
            <p:nvPr/>
          </p:nvPicPr>
          <p:blipFill>
            <a:blip r:embed="rId3" cstate="print"/>
            <a:stretch>
              <a:fillRect/>
            </a:stretch>
          </p:blipFill>
          <p:spPr>
            <a:xfrm>
              <a:off x="256871" y="400163"/>
              <a:ext cx="4029074" cy="2019299"/>
            </a:xfrm>
            <a:prstGeom prst="rect">
              <a:avLst/>
            </a:prstGeom>
          </p:spPr>
        </p:pic>
        <p:pic>
          <p:nvPicPr>
            <p:cNvPr id="5" name="object 5"/>
            <p:cNvPicPr/>
            <p:nvPr/>
          </p:nvPicPr>
          <p:blipFill>
            <a:blip r:embed="rId4" cstate="print"/>
            <a:stretch>
              <a:fillRect/>
            </a:stretch>
          </p:blipFill>
          <p:spPr>
            <a:xfrm>
              <a:off x="2266365" y="1"/>
              <a:ext cx="12725399" cy="10286998"/>
            </a:xfrm>
            <a:prstGeom prst="rect">
              <a:avLst/>
            </a:prstGeom>
          </p:spPr>
        </p:pic>
        <p:pic>
          <p:nvPicPr>
            <p:cNvPr id="6" name="object 6"/>
            <p:cNvPicPr/>
            <p:nvPr/>
          </p:nvPicPr>
          <p:blipFill>
            <a:blip r:embed="rId5" cstate="print"/>
            <a:stretch>
              <a:fillRect/>
            </a:stretch>
          </p:blipFill>
          <p:spPr>
            <a:xfrm>
              <a:off x="16306376" y="9146873"/>
              <a:ext cx="137159" cy="137159"/>
            </a:xfrm>
            <a:prstGeom prst="rect">
              <a:avLst/>
            </a:prstGeom>
          </p:spPr>
        </p:pic>
        <p:pic>
          <p:nvPicPr>
            <p:cNvPr id="7" name="object 7"/>
            <p:cNvPicPr/>
            <p:nvPr/>
          </p:nvPicPr>
          <p:blipFill>
            <a:blip r:embed="rId6" cstate="print"/>
            <a:stretch>
              <a:fillRect/>
            </a:stretch>
          </p:blipFill>
          <p:spPr>
            <a:xfrm>
              <a:off x="16134926" y="8803973"/>
              <a:ext cx="171449" cy="171449"/>
            </a:xfrm>
            <a:prstGeom prst="rect">
              <a:avLst/>
            </a:prstGeom>
          </p:spPr>
        </p:pic>
        <p:pic>
          <p:nvPicPr>
            <p:cNvPr id="8" name="object 8"/>
            <p:cNvPicPr/>
            <p:nvPr/>
          </p:nvPicPr>
          <p:blipFill>
            <a:blip r:embed="rId7" cstate="print"/>
            <a:stretch>
              <a:fillRect/>
            </a:stretch>
          </p:blipFill>
          <p:spPr>
            <a:xfrm>
              <a:off x="16032057" y="9044003"/>
              <a:ext cx="102869" cy="102869"/>
            </a:xfrm>
            <a:prstGeom prst="rect">
              <a:avLst/>
            </a:prstGeom>
          </p:spPr>
        </p:pic>
        <p:pic>
          <p:nvPicPr>
            <p:cNvPr id="9" name="object 9"/>
            <p:cNvPicPr/>
            <p:nvPr/>
          </p:nvPicPr>
          <p:blipFill>
            <a:blip r:embed="rId8" cstate="print"/>
            <a:stretch>
              <a:fillRect/>
            </a:stretch>
          </p:blipFill>
          <p:spPr>
            <a:xfrm>
              <a:off x="16507958" y="8841122"/>
              <a:ext cx="214055" cy="95871"/>
            </a:xfrm>
            <a:prstGeom prst="rect">
              <a:avLst/>
            </a:prstGeom>
          </p:spPr>
        </p:pic>
        <p:pic>
          <p:nvPicPr>
            <p:cNvPr id="10" name="object 10"/>
            <p:cNvPicPr/>
            <p:nvPr/>
          </p:nvPicPr>
          <p:blipFill>
            <a:blip r:embed="rId9" cstate="print"/>
            <a:stretch>
              <a:fillRect/>
            </a:stretch>
          </p:blipFill>
          <p:spPr>
            <a:xfrm>
              <a:off x="17026466" y="9078293"/>
              <a:ext cx="137159" cy="137159"/>
            </a:xfrm>
            <a:prstGeom prst="rect">
              <a:avLst/>
            </a:prstGeom>
          </p:spPr>
        </p:pic>
        <p:pic>
          <p:nvPicPr>
            <p:cNvPr id="11" name="object 11"/>
            <p:cNvPicPr/>
            <p:nvPr/>
          </p:nvPicPr>
          <p:blipFill>
            <a:blip r:embed="rId10" cstate="print"/>
            <a:stretch>
              <a:fillRect/>
            </a:stretch>
          </p:blipFill>
          <p:spPr>
            <a:xfrm>
              <a:off x="16786435" y="8769683"/>
              <a:ext cx="308609" cy="308609"/>
            </a:xfrm>
            <a:prstGeom prst="rect">
              <a:avLst/>
            </a:prstGeom>
          </p:spPr>
        </p:pic>
        <p:pic>
          <p:nvPicPr>
            <p:cNvPr id="12" name="object 12"/>
            <p:cNvPicPr/>
            <p:nvPr/>
          </p:nvPicPr>
          <p:blipFill>
            <a:blip r:embed="rId11" cstate="print"/>
            <a:stretch>
              <a:fillRect/>
            </a:stretch>
          </p:blipFill>
          <p:spPr>
            <a:xfrm>
              <a:off x="16820726" y="9318323"/>
              <a:ext cx="137159" cy="137159"/>
            </a:xfrm>
            <a:prstGeom prst="rect">
              <a:avLst/>
            </a:prstGeom>
          </p:spPr>
        </p:pic>
        <p:pic>
          <p:nvPicPr>
            <p:cNvPr id="13" name="object 13"/>
            <p:cNvPicPr/>
            <p:nvPr/>
          </p:nvPicPr>
          <p:blipFill>
            <a:blip r:embed="rId12" cstate="print"/>
            <a:stretch>
              <a:fillRect/>
            </a:stretch>
          </p:blipFill>
          <p:spPr>
            <a:xfrm>
              <a:off x="16580696" y="9215453"/>
              <a:ext cx="68580" cy="68579"/>
            </a:xfrm>
            <a:prstGeom prst="rect">
              <a:avLst/>
            </a:prstGeom>
          </p:spPr>
        </p:pic>
        <p:pic>
          <p:nvPicPr>
            <p:cNvPr id="14" name="object 14"/>
            <p:cNvPicPr/>
            <p:nvPr/>
          </p:nvPicPr>
          <p:blipFill>
            <a:blip r:embed="rId13" cstate="print"/>
            <a:stretch>
              <a:fillRect/>
            </a:stretch>
          </p:blipFill>
          <p:spPr>
            <a:xfrm>
              <a:off x="16855016" y="9112583"/>
              <a:ext cx="68580" cy="68579"/>
            </a:xfrm>
            <a:prstGeom prst="rect">
              <a:avLst/>
            </a:prstGeom>
          </p:spPr>
        </p:pic>
        <p:pic>
          <p:nvPicPr>
            <p:cNvPr id="15" name="object 15"/>
            <p:cNvPicPr/>
            <p:nvPr/>
          </p:nvPicPr>
          <p:blipFill>
            <a:blip r:embed="rId14" cstate="print"/>
            <a:stretch>
              <a:fillRect/>
            </a:stretch>
          </p:blipFill>
          <p:spPr>
            <a:xfrm>
              <a:off x="15894896" y="7843853"/>
              <a:ext cx="2057399" cy="2044699"/>
            </a:xfrm>
            <a:prstGeom prst="rect">
              <a:avLst/>
            </a:prstGeom>
          </p:spPr>
        </p:pic>
      </p:grpSp>
      <p:sp>
        <p:nvSpPr>
          <p:cNvPr id="16" name="object 16"/>
          <p:cNvSpPr txBox="1">
            <a:spLocks noGrp="1"/>
          </p:cNvSpPr>
          <p:nvPr>
            <p:ph type="title"/>
          </p:nvPr>
        </p:nvSpPr>
        <p:spPr>
          <a:xfrm>
            <a:off x="7696465" y="536862"/>
            <a:ext cx="2527935" cy="970915"/>
          </a:xfrm>
          <a:prstGeom prst="rect">
            <a:avLst/>
          </a:prstGeom>
        </p:spPr>
        <p:txBody>
          <a:bodyPr vert="horz" wrap="square" lIns="0" tIns="12700" rIns="0" bIns="0" rtlCol="0">
            <a:spAutoFit/>
          </a:bodyPr>
          <a:lstStyle/>
          <a:p>
            <a:pPr marL="12700">
              <a:lnSpc>
                <a:spcPct val="100000"/>
              </a:lnSpc>
              <a:spcBef>
                <a:spcPts val="100"/>
              </a:spcBef>
            </a:pPr>
            <a:r>
              <a:rPr spc="965" dirty="0"/>
              <a:t>Ç</a:t>
            </a:r>
            <a:r>
              <a:rPr spc="710" dirty="0"/>
              <a:t>A</a:t>
            </a:r>
            <a:r>
              <a:rPr spc="565" dirty="0"/>
              <a:t>Ğ</a:t>
            </a:r>
            <a:r>
              <a:rPr spc="1065" dirty="0"/>
              <a:t>R</a:t>
            </a:r>
            <a:r>
              <a:rPr spc="635" dirty="0"/>
              <a:t>I</a:t>
            </a:r>
          </a:p>
        </p:txBody>
      </p:sp>
      <p:sp>
        <p:nvSpPr>
          <p:cNvPr id="20" name="object 20"/>
          <p:cNvSpPr txBox="1"/>
          <p:nvPr/>
        </p:nvSpPr>
        <p:spPr>
          <a:xfrm>
            <a:off x="266909" y="2111911"/>
            <a:ext cx="16673830" cy="4984057"/>
          </a:xfrm>
          <a:prstGeom prst="rect">
            <a:avLst/>
          </a:prstGeom>
        </p:spPr>
        <p:txBody>
          <a:bodyPr vert="horz" wrap="square" lIns="0" tIns="386715" rIns="0" bIns="0" rtlCol="0">
            <a:spAutoFit/>
          </a:bodyPr>
          <a:lstStyle/>
          <a:p>
            <a:pPr marL="173990">
              <a:lnSpc>
                <a:spcPct val="100000"/>
              </a:lnSpc>
              <a:spcBef>
                <a:spcPts val="2325"/>
              </a:spcBef>
              <a:tabLst>
                <a:tab pos="1842770" algn="l"/>
                <a:tab pos="2223135" algn="l"/>
              </a:tabLst>
            </a:pPr>
            <a:r>
              <a:rPr lang="tr-TR" sz="4100" b="1" spc="15" dirty="0" smtClean="0">
                <a:solidFill>
                  <a:srgbClr val="FFFFFF"/>
                </a:solidFill>
                <a:latin typeface="+mj-lt"/>
                <a:cs typeface="Roboto Cn"/>
              </a:rPr>
              <a:t>Tanklarda Akustik Analiz İle Kaçak Tespiti Yapılması</a:t>
            </a:r>
          </a:p>
          <a:p>
            <a:pPr marL="173990">
              <a:lnSpc>
                <a:spcPct val="100000"/>
              </a:lnSpc>
              <a:spcBef>
                <a:spcPts val="2325"/>
              </a:spcBef>
              <a:tabLst>
                <a:tab pos="1842770" algn="l"/>
                <a:tab pos="2223135" algn="l"/>
              </a:tabLst>
            </a:pPr>
            <a:r>
              <a:rPr lang="tr-TR" sz="5000" b="1" spc="15" dirty="0" err="1" smtClean="0">
                <a:solidFill>
                  <a:srgbClr val="FFFFFF"/>
                </a:solidFill>
                <a:latin typeface="+mj-lt"/>
                <a:cs typeface="Roboto Cn"/>
              </a:rPr>
              <a:t>Teksan</a:t>
            </a:r>
            <a:r>
              <a:rPr lang="tr-TR" sz="5000" b="1" spc="15" dirty="0" smtClean="0">
                <a:solidFill>
                  <a:srgbClr val="FFFFFF"/>
                </a:solidFill>
                <a:latin typeface="+mj-lt"/>
                <a:cs typeface="Roboto Cn"/>
              </a:rPr>
              <a:t>         Makine İmalat</a:t>
            </a:r>
            <a:endParaRPr lang="tr-TR" sz="5000" b="1" spc="30" dirty="0" smtClean="0">
              <a:solidFill>
                <a:srgbClr val="FFFFFF"/>
              </a:solidFill>
              <a:latin typeface="+mj-lt"/>
              <a:cs typeface="Roboto Cn"/>
            </a:endParaRPr>
          </a:p>
          <a:p>
            <a:pPr marL="631190" indent="-457200">
              <a:lnSpc>
                <a:spcPct val="100000"/>
              </a:lnSpc>
              <a:spcBef>
                <a:spcPts val="2325"/>
              </a:spcBef>
              <a:buFont typeface="Arial" panose="020B0604020202020204" pitchFamily="34" charset="0"/>
              <a:buChar char="•"/>
              <a:tabLst>
                <a:tab pos="1842770" algn="l"/>
                <a:tab pos="2223135" algn="l"/>
              </a:tabLst>
            </a:pPr>
            <a:r>
              <a:rPr lang="tr-TR" sz="3000" dirty="0">
                <a:solidFill>
                  <a:schemeClr val="bg1"/>
                </a:solidFill>
                <a:latin typeface="+mj-lt"/>
                <a:cs typeface="Times New Roman" panose="02020603050405020304" pitchFamily="18" charset="0"/>
              </a:rPr>
              <a:t>Levha saclardan üretilen yakıt tanklarında imalat sonrası kalite kontrol işleminde kaçak tespitleri tankın basınçlandırılması ve personelin köpük ile kontrolüyle yapılmaktadır. </a:t>
            </a:r>
            <a:endParaRPr lang="tr-TR" sz="3000" dirty="0" smtClean="0">
              <a:solidFill>
                <a:schemeClr val="bg1"/>
              </a:solidFill>
              <a:latin typeface="+mj-lt"/>
              <a:cs typeface="Times New Roman" panose="02020603050405020304" pitchFamily="18" charset="0"/>
            </a:endParaRPr>
          </a:p>
          <a:p>
            <a:pPr marL="631190" indent="-457200">
              <a:lnSpc>
                <a:spcPct val="100000"/>
              </a:lnSpc>
              <a:spcBef>
                <a:spcPts val="2325"/>
              </a:spcBef>
              <a:buFont typeface="Arial" panose="020B0604020202020204" pitchFamily="34" charset="0"/>
              <a:buChar char="•"/>
              <a:tabLst>
                <a:tab pos="1842770" algn="l"/>
                <a:tab pos="2223135" algn="l"/>
              </a:tabLst>
            </a:pPr>
            <a:r>
              <a:rPr lang="tr-TR" sz="3000" dirty="0" smtClean="0">
                <a:solidFill>
                  <a:schemeClr val="bg1"/>
                </a:solidFill>
                <a:latin typeface="+mj-lt"/>
                <a:cs typeface="Times New Roman" panose="02020603050405020304" pitchFamily="18" charset="0"/>
              </a:rPr>
              <a:t> </a:t>
            </a:r>
            <a:r>
              <a:rPr lang="tr-TR" sz="3000" dirty="0">
                <a:solidFill>
                  <a:schemeClr val="bg1"/>
                </a:solidFill>
                <a:latin typeface="+mj-lt"/>
                <a:cs typeface="Times New Roman" panose="02020603050405020304" pitchFamily="18" charset="0"/>
              </a:rPr>
              <a:t>Kaçak noktalarının akustik olarak tespitinde hava kaçaklarının oluşturduğu frekansların ayrıştırılarak imalat ortamında tespit edilmesi, kaçak noktasının da kamera ile ürün üzerinde gösterilmesi hedeflenmektedir.</a:t>
            </a:r>
            <a:endParaRPr lang="tr-TR" sz="3000" b="1" spc="30" dirty="0" smtClean="0">
              <a:solidFill>
                <a:schemeClr val="bg1"/>
              </a:solidFill>
              <a:latin typeface="+mj-lt"/>
              <a:cs typeface="Times New Roman" panose="02020603050405020304" pitchFamily="18" charset="0"/>
            </a:endParaRPr>
          </a:p>
        </p:txBody>
      </p:sp>
      <p:sp>
        <p:nvSpPr>
          <p:cNvPr id="23" name="Eksi 22"/>
          <p:cNvSpPr/>
          <p:nvPr/>
        </p:nvSpPr>
        <p:spPr>
          <a:xfrm>
            <a:off x="2819400" y="2015287"/>
            <a:ext cx="58435" cy="3506487"/>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7553" cy="10286999"/>
            <a:chOff x="446" y="0"/>
            <a:chExt cx="18287553" cy="10286999"/>
          </a:xfrm>
        </p:grpSpPr>
        <p:pic>
          <p:nvPicPr>
            <p:cNvPr id="3" name="object 3"/>
            <p:cNvPicPr/>
            <p:nvPr/>
          </p:nvPicPr>
          <p:blipFill>
            <a:blip r:embed="rId2" cstate="print"/>
            <a:stretch>
              <a:fillRect/>
            </a:stretch>
          </p:blipFill>
          <p:spPr>
            <a:xfrm>
              <a:off x="11551776" y="0"/>
              <a:ext cx="6736223" cy="6358892"/>
            </a:xfrm>
            <a:prstGeom prst="rect">
              <a:avLst/>
            </a:prstGeom>
          </p:spPr>
        </p:pic>
        <p:pic>
          <p:nvPicPr>
            <p:cNvPr id="4" name="object 4"/>
            <p:cNvPicPr/>
            <p:nvPr/>
          </p:nvPicPr>
          <p:blipFill>
            <a:blip r:embed="rId3" cstate="print"/>
            <a:stretch>
              <a:fillRect/>
            </a:stretch>
          </p:blipFill>
          <p:spPr>
            <a:xfrm>
              <a:off x="2266365" y="0"/>
              <a:ext cx="12725399" cy="10286999"/>
            </a:xfrm>
            <a:prstGeom prst="rect">
              <a:avLst/>
            </a:prstGeom>
          </p:spPr>
        </p:pic>
        <p:pic>
          <p:nvPicPr>
            <p:cNvPr id="5" name="object 5"/>
            <p:cNvPicPr/>
            <p:nvPr/>
          </p:nvPicPr>
          <p:blipFill>
            <a:blip r:embed="rId4" cstate="print"/>
            <a:stretch>
              <a:fillRect/>
            </a:stretch>
          </p:blipFill>
          <p:spPr>
            <a:xfrm>
              <a:off x="256871" y="400163"/>
              <a:ext cx="4029074" cy="2019299"/>
            </a:xfrm>
            <a:prstGeom prst="rect">
              <a:avLst/>
            </a:prstGeom>
          </p:spPr>
        </p:pic>
        <p:pic>
          <p:nvPicPr>
            <p:cNvPr id="6" name="object 6"/>
            <p:cNvPicPr/>
            <p:nvPr/>
          </p:nvPicPr>
          <p:blipFill>
            <a:blip r:embed="rId5" cstate="print"/>
            <a:stretch>
              <a:fillRect/>
            </a:stretch>
          </p:blipFill>
          <p:spPr>
            <a:xfrm>
              <a:off x="446" y="7752174"/>
              <a:ext cx="18287553" cy="2534825"/>
            </a:xfrm>
            <a:prstGeom prst="rect">
              <a:avLst/>
            </a:prstGeom>
          </p:spPr>
        </p:pic>
        <p:pic>
          <p:nvPicPr>
            <p:cNvPr id="7" name="object 7"/>
            <p:cNvPicPr/>
            <p:nvPr/>
          </p:nvPicPr>
          <p:blipFill>
            <a:blip r:embed="rId6" cstate="print"/>
            <a:stretch>
              <a:fillRect/>
            </a:stretch>
          </p:blipFill>
          <p:spPr>
            <a:xfrm>
              <a:off x="15573426" y="400163"/>
              <a:ext cx="2257424" cy="2257424"/>
            </a:xfrm>
            <a:prstGeom prst="rect">
              <a:avLst/>
            </a:prstGeom>
          </p:spPr>
        </p:pic>
        <p:pic>
          <p:nvPicPr>
            <p:cNvPr id="8" name="object 8"/>
            <p:cNvPicPr/>
            <p:nvPr/>
          </p:nvPicPr>
          <p:blipFill>
            <a:blip r:embed="rId7" cstate="print"/>
            <a:stretch>
              <a:fillRect/>
            </a:stretch>
          </p:blipFill>
          <p:spPr>
            <a:xfrm>
              <a:off x="610046" y="3826328"/>
              <a:ext cx="8298161" cy="5889172"/>
            </a:xfrm>
            <a:prstGeom prst="rect">
              <a:avLst/>
            </a:prstGeom>
          </p:spPr>
        </p:pic>
        <p:pic>
          <p:nvPicPr>
            <p:cNvPr id="9" name="object 9"/>
            <p:cNvPicPr/>
            <p:nvPr/>
          </p:nvPicPr>
          <p:blipFill>
            <a:blip r:embed="rId7" cstate="print"/>
            <a:stretch>
              <a:fillRect/>
            </a:stretch>
          </p:blipFill>
          <p:spPr>
            <a:xfrm>
              <a:off x="9418267" y="3826328"/>
              <a:ext cx="8565379" cy="5889172"/>
            </a:xfrm>
            <a:prstGeom prst="rect">
              <a:avLst/>
            </a:prstGeom>
          </p:spPr>
        </p:pic>
      </p:grpSp>
      <p:sp>
        <p:nvSpPr>
          <p:cNvPr id="10" name="object 10"/>
          <p:cNvSpPr txBox="1">
            <a:spLocks noGrp="1"/>
          </p:cNvSpPr>
          <p:nvPr>
            <p:ph type="title"/>
          </p:nvPr>
        </p:nvSpPr>
        <p:spPr>
          <a:xfrm>
            <a:off x="681594" y="2873159"/>
            <a:ext cx="3168650" cy="817880"/>
          </a:xfrm>
          <a:prstGeom prst="rect">
            <a:avLst/>
          </a:prstGeom>
        </p:spPr>
        <p:txBody>
          <a:bodyPr vert="horz" wrap="square" lIns="0" tIns="12700" rIns="0" bIns="0" rtlCol="0">
            <a:spAutoFit/>
          </a:bodyPr>
          <a:lstStyle/>
          <a:p>
            <a:pPr marL="12700">
              <a:lnSpc>
                <a:spcPct val="100000"/>
              </a:lnSpc>
              <a:spcBef>
                <a:spcPts val="100"/>
              </a:spcBef>
            </a:pPr>
            <a:r>
              <a:rPr sz="5200" b="1" spc="555" dirty="0">
                <a:latin typeface="+mj-lt"/>
                <a:cs typeface="Cambria"/>
              </a:rPr>
              <a:t>Beklenti</a:t>
            </a:r>
            <a:endParaRPr sz="5200" dirty="0">
              <a:latin typeface="+mj-lt"/>
              <a:cs typeface="Cambria"/>
            </a:endParaRPr>
          </a:p>
        </p:txBody>
      </p:sp>
      <p:sp>
        <p:nvSpPr>
          <p:cNvPr id="21" name="object 10"/>
          <p:cNvSpPr txBox="1">
            <a:spLocks/>
          </p:cNvSpPr>
          <p:nvPr/>
        </p:nvSpPr>
        <p:spPr>
          <a:xfrm>
            <a:off x="9515902" y="2873159"/>
            <a:ext cx="8195628" cy="813043"/>
          </a:xfrm>
          <a:prstGeom prst="rect">
            <a:avLst/>
          </a:prstGeom>
        </p:spPr>
        <p:txBody>
          <a:bodyPr vert="horz" wrap="square" lIns="0" tIns="12700" rIns="0" bIns="0" rtlCol="0">
            <a:spAutoFit/>
          </a:bodyPr>
          <a:lstStyle>
            <a:lvl1pPr>
              <a:defRPr sz="6200" b="0" i="0">
                <a:solidFill>
                  <a:schemeClr val="bg1"/>
                </a:solidFill>
                <a:latin typeface="Calibri"/>
                <a:ea typeface="+mj-ea"/>
                <a:cs typeface="Calibri"/>
              </a:defRPr>
            </a:lvl1pPr>
          </a:lstStyle>
          <a:p>
            <a:pPr marL="12700">
              <a:spcBef>
                <a:spcPts val="100"/>
              </a:spcBef>
            </a:pPr>
            <a:r>
              <a:rPr lang="tr-TR" sz="5200" b="1" kern="0" spc="555" dirty="0" smtClean="0">
                <a:latin typeface="+mj-lt"/>
                <a:cs typeface="Cambria"/>
              </a:rPr>
              <a:t>Tedarikçi Özellikleri</a:t>
            </a:r>
            <a:endParaRPr lang="tr-TR" sz="5200" kern="0" dirty="0">
              <a:latin typeface="+mj-lt"/>
              <a:cs typeface="Cambria"/>
            </a:endParaRPr>
          </a:p>
        </p:txBody>
      </p:sp>
      <p:sp>
        <p:nvSpPr>
          <p:cNvPr id="12" name="Dikdörtgen 11"/>
          <p:cNvSpPr/>
          <p:nvPr/>
        </p:nvSpPr>
        <p:spPr>
          <a:xfrm>
            <a:off x="763749" y="4058666"/>
            <a:ext cx="7981790" cy="4862870"/>
          </a:xfrm>
          <a:prstGeom prst="rect">
            <a:avLst/>
          </a:prstGeom>
        </p:spPr>
        <p:txBody>
          <a:bodyPr wrap="square">
            <a:spAutoFit/>
          </a:bodyPr>
          <a:lstStyle/>
          <a:p>
            <a:pPr marL="457200" lvl="0" indent="-457200">
              <a:spcBef>
                <a:spcPts val="1220"/>
              </a:spcBef>
              <a:spcAft>
                <a:spcPts val="0"/>
              </a:spcAft>
              <a:buFont typeface="Arial" panose="020B0604020202020204" pitchFamily="34" charset="0"/>
              <a:buChar char="•"/>
            </a:pPr>
            <a:r>
              <a:rPr lang="tr-TR" sz="3000" dirty="0" smtClean="0">
                <a:solidFill>
                  <a:schemeClr val="bg1"/>
                </a:solidFill>
                <a:latin typeface="+mj-lt"/>
                <a:cs typeface="Times New Roman" panose="02020603050405020304" pitchFamily="18" charset="0"/>
              </a:rPr>
              <a:t>Teknoloji </a:t>
            </a:r>
            <a:r>
              <a:rPr lang="tr-TR" sz="3000" dirty="0">
                <a:solidFill>
                  <a:schemeClr val="bg1"/>
                </a:solidFill>
                <a:latin typeface="+mj-lt"/>
                <a:cs typeface="Times New Roman" panose="02020603050405020304" pitchFamily="18" charset="0"/>
              </a:rPr>
              <a:t>Tedarikçisinin yerinde tüm kullanılan tankların çeşitli kaçak frekanslarını öğrenip, bunları tüm ortam gürültülerinden ayrıştırabilmesi beklenmektedir. </a:t>
            </a:r>
            <a:endParaRPr lang="tr-TR" sz="3000" dirty="0" smtClean="0">
              <a:solidFill>
                <a:schemeClr val="bg1"/>
              </a:solidFill>
              <a:latin typeface="+mj-lt"/>
              <a:cs typeface="Times New Roman" panose="02020603050405020304" pitchFamily="18" charset="0"/>
            </a:endParaRPr>
          </a:p>
          <a:p>
            <a:pPr marL="457200" lvl="0" indent="-457200">
              <a:spcBef>
                <a:spcPts val="1220"/>
              </a:spcBef>
              <a:spcAft>
                <a:spcPts val="0"/>
              </a:spcAft>
              <a:buFont typeface="Arial" panose="020B0604020202020204" pitchFamily="34" charset="0"/>
              <a:buChar char="•"/>
            </a:pPr>
            <a:r>
              <a:rPr lang="tr-TR" sz="3000" dirty="0" smtClean="0">
                <a:solidFill>
                  <a:schemeClr val="bg1"/>
                </a:solidFill>
                <a:latin typeface="+mj-lt"/>
                <a:cs typeface="Times New Roman" panose="02020603050405020304" pitchFamily="18" charset="0"/>
              </a:rPr>
              <a:t>Bununla </a:t>
            </a:r>
            <a:r>
              <a:rPr lang="tr-TR" sz="3000" dirty="0">
                <a:solidFill>
                  <a:schemeClr val="bg1"/>
                </a:solidFill>
                <a:latin typeface="+mj-lt"/>
                <a:cs typeface="Times New Roman" panose="02020603050405020304" pitchFamily="18" charset="0"/>
              </a:rPr>
              <a:t>beraber kaçak noktasının yönlü tespitini yapıp test yapılan ürün üzerinde çift taraflı olarak (ürünün hem alt hem üst noktasında kaynak alanları mevcuttur.) kamera görüntüsü üzerinde kaçak noktasını göstermesi beklenmektedir. </a:t>
            </a:r>
          </a:p>
        </p:txBody>
      </p:sp>
      <p:sp>
        <p:nvSpPr>
          <p:cNvPr id="14" name="Dikdörtgen 13"/>
          <p:cNvSpPr/>
          <p:nvPr/>
        </p:nvSpPr>
        <p:spPr>
          <a:xfrm>
            <a:off x="9535687" y="4133950"/>
            <a:ext cx="8657485" cy="1938992"/>
          </a:xfrm>
          <a:prstGeom prst="rect">
            <a:avLst/>
          </a:prstGeom>
        </p:spPr>
        <p:txBody>
          <a:bodyPr wrap="square">
            <a:spAutoFit/>
          </a:bodyPr>
          <a:lstStyle/>
          <a:p>
            <a:pPr marL="457200" lvl="0" indent="-457200">
              <a:spcAft>
                <a:spcPts val="0"/>
              </a:spcAft>
              <a:buFont typeface="Arial" panose="020B0604020202020204" pitchFamily="34" charset="0"/>
              <a:buChar char="•"/>
            </a:pPr>
            <a:r>
              <a:rPr lang="tr-TR" sz="3000" dirty="0">
                <a:solidFill>
                  <a:schemeClr val="bg1"/>
                </a:solidFill>
                <a:latin typeface="+mj-lt"/>
                <a:cs typeface="Times New Roman" panose="02020603050405020304" pitchFamily="18" charset="0"/>
              </a:rPr>
              <a:t>Teknoloji Tedarikçisinin akustik analiz ve yazılım konularında tecrübe sahibi olması, tercihen daha önce kaçak kontrolünde çalışmış olması beklenmektedir.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551777" y="2563"/>
            <a:ext cx="6736223" cy="6358892"/>
          </a:xfrm>
          <a:prstGeom prst="rect">
            <a:avLst/>
          </a:prstGeom>
        </p:spPr>
      </p:pic>
      <p:grpSp>
        <p:nvGrpSpPr>
          <p:cNvPr id="3" name="object 3"/>
          <p:cNvGrpSpPr/>
          <p:nvPr/>
        </p:nvGrpSpPr>
        <p:grpSpPr>
          <a:xfrm>
            <a:off x="224" y="4"/>
            <a:ext cx="18287776" cy="10286996"/>
            <a:chOff x="0" y="4"/>
            <a:chExt cx="18287776" cy="10286996"/>
          </a:xfrm>
        </p:grpSpPr>
        <p:pic>
          <p:nvPicPr>
            <p:cNvPr id="4" name="object 4"/>
            <p:cNvPicPr/>
            <p:nvPr/>
          </p:nvPicPr>
          <p:blipFill>
            <a:blip r:embed="rId3" cstate="print"/>
            <a:stretch>
              <a:fillRect/>
            </a:stretch>
          </p:blipFill>
          <p:spPr>
            <a:xfrm>
              <a:off x="0" y="3550780"/>
              <a:ext cx="7286933" cy="6730999"/>
            </a:xfrm>
            <a:prstGeom prst="rect">
              <a:avLst/>
            </a:prstGeom>
          </p:spPr>
        </p:pic>
        <p:pic>
          <p:nvPicPr>
            <p:cNvPr id="5" name="object 5"/>
            <p:cNvPicPr/>
            <p:nvPr/>
          </p:nvPicPr>
          <p:blipFill>
            <a:blip r:embed="rId4" cstate="print"/>
            <a:stretch>
              <a:fillRect/>
            </a:stretch>
          </p:blipFill>
          <p:spPr>
            <a:xfrm>
              <a:off x="2423891" y="4"/>
              <a:ext cx="12725399" cy="10286996"/>
            </a:xfrm>
            <a:prstGeom prst="rect">
              <a:avLst/>
            </a:prstGeom>
          </p:spPr>
        </p:pic>
        <p:pic>
          <p:nvPicPr>
            <p:cNvPr id="6" name="object 6"/>
            <p:cNvPicPr/>
            <p:nvPr/>
          </p:nvPicPr>
          <p:blipFill>
            <a:blip r:embed="rId5" cstate="print"/>
            <a:stretch>
              <a:fillRect/>
            </a:stretch>
          </p:blipFill>
          <p:spPr>
            <a:xfrm>
              <a:off x="223" y="7752178"/>
              <a:ext cx="18287553" cy="2534822"/>
            </a:xfrm>
            <a:prstGeom prst="rect">
              <a:avLst/>
            </a:prstGeom>
          </p:spPr>
        </p:pic>
        <p:pic>
          <p:nvPicPr>
            <p:cNvPr id="7" name="object 7"/>
            <p:cNvPicPr/>
            <p:nvPr/>
          </p:nvPicPr>
          <p:blipFill>
            <a:blip r:embed="rId6" cstate="print"/>
            <a:stretch>
              <a:fillRect/>
            </a:stretch>
          </p:blipFill>
          <p:spPr>
            <a:xfrm>
              <a:off x="256871" y="400166"/>
              <a:ext cx="4029074" cy="2019299"/>
            </a:xfrm>
            <a:prstGeom prst="rect">
              <a:avLst/>
            </a:prstGeom>
          </p:spPr>
        </p:pic>
        <p:pic>
          <p:nvPicPr>
            <p:cNvPr id="8" name="object 8"/>
            <p:cNvPicPr/>
            <p:nvPr/>
          </p:nvPicPr>
          <p:blipFill>
            <a:blip r:embed="rId7" cstate="print"/>
            <a:stretch>
              <a:fillRect/>
            </a:stretch>
          </p:blipFill>
          <p:spPr>
            <a:xfrm>
              <a:off x="15830602" y="320259"/>
              <a:ext cx="2170373" cy="2170373"/>
            </a:xfrm>
            <a:prstGeom prst="rect">
              <a:avLst/>
            </a:prstGeom>
          </p:spPr>
        </p:pic>
        <p:pic>
          <p:nvPicPr>
            <p:cNvPr id="9" name="object 9"/>
            <p:cNvPicPr/>
            <p:nvPr/>
          </p:nvPicPr>
          <p:blipFill>
            <a:blip r:embed="rId8" cstate="print"/>
            <a:stretch>
              <a:fillRect/>
            </a:stretch>
          </p:blipFill>
          <p:spPr>
            <a:xfrm>
              <a:off x="733189" y="3775418"/>
              <a:ext cx="8115299" cy="5172074"/>
            </a:xfrm>
            <a:prstGeom prst="rect">
              <a:avLst/>
            </a:prstGeom>
          </p:spPr>
        </p:pic>
        <p:pic>
          <p:nvPicPr>
            <p:cNvPr id="10" name="object 10"/>
            <p:cNvPicPr/>
            <p:nvPr/>
          </p:nvPicPr>
          <p:blipFill>
            <a:blip r:embed="rId9" cstate="print"/>
            <a:stretch>
              <a:fillRect/>
            </a:stretch>
          </p:blipFill>
          <p:spPr>
            <a:xfrm>
              <a:off x="9192128" y="3790680"/>
              <a:ext cx="8810625" cy="1666874"/>
            </a:xfrm>
            <a:prstGeom prst="rect">
              <a:avLst/>
            </a:prstGeom>
          </p:spPr>
        </p:pic>
      </p:grpSp>
      <p:sp>
        <p:nvSpPr>
          <p:cNvPr id="11" name="object 11"/>
          <p:cNvSpPr txBox="1">
            <a:spLocks noGrp="1"/>
          </p:cNvSpPr>
          <p:nvPr>
            <p:ph type="title"/>
          </p:nvPr>
        </p:nvSpPr>
        <p:spPr>
          <a:xfrm>
            <a:off x="6079614" y="915984"/>
            <a:ext cx="5528945" cy="970915"/>
          </a:xfrm>
          <a:prstGeom prst="rect">
            <a:avLst/>
          </a:prstGeom>
        </p:spPr>
        <p:txBody>
          <a:bodyPr vert="horz" wrap="square" lIns="0" tIns="12700" rIns="0" bIns="0" rtlCol="0">
            <a:spAutoFit/>
          </a:bodyPr>
          <a:lstStyle/>
          <a:p>
            <a:pPr marL="12700">
              <a:lnSpc>
                <a:spcPct val="100000"/>
              </a:lnSpc>
              <a:spcBef>
                <a:spcPts val="100"/>
              </a:spcBef>
            </a:pPr>
            <a:r>
              <a:rPr spc="570" dirty="0"/>
              <a:t>Çözüm</a:t>
            </a:r>
            <a:r>
              <a:rPr spc="-335" dirty="0"/>
              <a:t> </a:t>
            </a:r>
            <a:r>
              <a:rPr spc="415" dirty="0"/>
              <a:t>Dosyası</a:t>
            </a:r>
          </a:p>
        </p:txBody>
      </p:sp>
      <p:sp>
        <p:nvSpPr>
          <p:cNvPr id="19" name="object 19"/>
          <p:cNvSpPr txBox="1"/>
          <p:nvPr/>
        </p:nvSpPr>
        <p:spPr>
          <a:xfrm>
            <a:off x="9192128" y="2985692"/>
            <a:ext cx="8036559" cy="558800"/>
          </a:xfrm>
          <a:prstGeom prst="rect">
            <a:avLst/>
          </a:prstGeom>
        </p:spPr>
        <p:txBody>
          <a:bodyPr vert="horz" wrap="square" lIns="0" tIns="12700" rIns="0" bIns="0" rtlCol="0">
            <a:spAutoFit/>
          </a:bodyPr>
          <a:lstStyle/>
          <a:p>
            <a:pPr marL="12700">
              <a:lnSpc>
                <a:spcPct val="100000"/>
              </a:lnSpc>
              <a:spcBef>
                <a:spcPts val="100"/>
              </a:spcBef>
              <a:tabLst>
                <a:tab pos="1712595" algn="l"/>
                <a:tab pos="4239260" algn="l"/>
                <a:tab pos="6729730" algn="l"/>
              </a:tabLst>
            </a:pPr>
            <a:r>
              <a:rPr sz="3500" b="1" spc="310" dirty="0">
                <a:solidFill>
                  <a:srgbClr val="FFFFFF"/>
                </a:solidFill>
                <a:latin typeface="+mj-lt"/>
                <a:cs typeface="Cambria"/>
              </a:rPr>
              <a:t>Dijital	</a:t>
            </a:r>
            <a:r>
              <a:rPr sz="3500" b="1" spc="450" dirty="0">
                <a:solidFill>
                  <a:srgbClr val="FFFFFF"/>
                </a:solidFill>
                <a:latin typeface="+mj-lt"/>
                <a:cs typeface="Cambria"/>
              </a:rPr>
              <a:t>Dönüşüm	</a:t>
            </a:r>
            <a:r>
              <a:rPr sz="3500" b="1" spc="315" dirty="0">
                <a:solidFill>
                  <a:srgbClr val="FFFFFF"/>
                </a:solidFill>
                <a:latin typeface="+mj-lt"/>
                <a:cs typeface="Cambria"/>
              </a:rPr>
              <a:t>Teknoloji	</a:t>
            </a:r>
            <a:r>
              <a:rPr sz="3500" b="1" spc="340" dirty="0">
                <a:solidFill>
                  <a:srgbClr val="FFFFFF"/>
                </a:solidFill>
                <a:latin typeface="+mj-lt"/>
                <a:cs typeface="Cambria"/>
              </a:rPr>
              <a:t>Alanı</a:t>
            </a:r>
            <a:endParaRPr sz="3500" dirty="0">
              <a:latin typeface="+mj-lt"/>
              <a:cs typeface="Cambria"/>
            </a:endParaRPr>
          </a:p>
        </p:txBody>
      </p:sp>
      <p:sp>
        <p:nvSpPr>
          <p:cNvPr id="20" name="object 20"/>
          <p:cNvSpPr txBox="1"/>
          <p:nvPr/>
        </p:nvSpPr>
        <p:spPr>
          <a:xfrm>
            <a:off x="9192128" y="6328131"/>
            <a:ext cx="8000365" cy="558800"/>
          </a:xfrm>
          <a:prstGeom prst="rect">
            <a:avLst/>
          </a:prstGeom>
        </p:spPr>
        <p:txBody>
          <a:bodyPr vert="horz" wrap="square" lIns="0" tIns="12700" rIns="0" bIns="0" rtlCol="0">
            <a:spAutoFit/>
          </a:bodyPr>
          <a:lstStyle/>
          <a:p>
            <a:pPr marL="12700">
              <a:lnSpc>
                <a:spcPct val="100000"/>
              </a:lnSpc>
              <a:spcBef>
                <a:spcPts val="100"/>
              </a:spcBef>
              <a:tabLst>
                <a:tab pos="877569" algn="l"/>
                <a:tab pos="3039745" algn="l"/>
                <a:tab pos="6407150" algn="l"/>
              </a:tabLst>
            </a:pPr>
            <a:r>
              <a:rPr sz="3500" b="1" spc="610" dirty="0">
                <a:solidFill>
                  <a:srgbClr val="FFFFFF"/>
                </a:solidFill>
                <a:latin typeface="+mj-lt"/>
                <a:cs typeface="Cambria"/>
              </a:rPr>
              <a:t>Ö</a:t>
            </a:r>
            <a:r>
              <a:rPr sz="3500" b="1" spc="430" dirty="0">
                <a:solidFill>
                  <a:srgbClr val="FFFFFF"/>
                </a:solidFill>
                <a:latin typeface="+mj-lt"/>
                <a:cs typeface="Cambria"/>
              </a:rPr>
              <a:t>n</a:t>
            </a:r>
            <a:r>
              <a:rPr sz="3500" b="1" dirty="0">
                <a:solidFill>
                  <a:srgbClr val="FFFFFF"/>
                </a:solidFill>
                <a:latin typeface="+mj-lt"/>
                <a:cs typeface="Cambria"/>
              </a:rPr>
              <a:t>	</a:t>
            </a:r>
            <a:r>
              <a:rPr sz="3500" b="1" spc="720" dirty="0">
                <a:solidFill>
                  <a:srgbClr val="FFFFFF"/>
                </a:solidFill>
                <a:latin typeface="+mj-lt"/>
                <a:cs typeface="Cambria"/>
              </a:rPr>
              <a:t>G</a:t>
            </a:r>
            <a:r>
              <a:rPr sz="3500" b="1" spc="335" dirty="0">
                <a:solidFill>
                  <a:srgbClr val="FFFFFF"/>
                </a:solidFill>
                <a:latin typeface="+mj-lt"/>
                <a:cs typeface="Cambria"/>
              </a:rPr>
              <a:t>ö</a:t>
            </a:r>
            <a:r>
              <a:rPr sz="3500" b="1" spc="220" dirty="0">
                <a:solidFill>
                  <a:srgbClr val="FFFFFF"/>
                </a:solidFill>
                <a:latin typeface="+mj-lt"/>
                <a:cs typeface="Cambria"/>
              </a:rPr>
              <a:t>r</a:t>
            </a:r>
            <a:r>
              <a:rPr sz="3500" b="1" spc="445" dirty="0">
                <a:solidFill>
                  <a:srgbClr val="FFFFFF"/>
                </a:solidFill>
                <a:latin typeface="+mj-lt"/>
                <a:cs typeface="Cambria"/>
              </a:rPr>
              <a:t>ü</a:t>
            </a:r>
            <a:r>
              <a:rPr sz="3500" b="1" spc="245" dirty="0">
                <a:solidFill>
                  <a:srgbClr val="FFFFFF"/>
                </a:solidFill>
                <a:latin typeface="+mj-lt"/>
                <a:cs typeface="Cambria"/>
              </a:rPr>
              <a:t>l</a:t>
            </a:r>
            <a:r>
              <a:rPr sz="3500" b="1" spc="360" dirty="0">
                <a:solidFill>
                  <a:srgbClr val="FFFFFF"/>
                </a:solidFill>
                <a:latin typeface="+mj-lt"/>
                <a:cs typeface="Cambria"/>
              </a:rPr>
              <a:t>e</a:t>
            </a:r>
            <a:r>
              <a:rPr sz="3500" b="1" spc="430" dirty="0">
                <a:solidFill>
                  <a:srgbClr val="FFFFFF"/>
                </a:solidFill>
                <a:latin typeface="+mj-lt"/>
                <a:cs typeface="Cambria"/>
              </a:rPr>
              <a:t>n</a:t>
            </a:r>
            <a:r>
              <a:rPr sz="3500" b="1" dirty="0">
                <a:solidFill>
                  <a:srgbClr val="FFFFFF"/>
                </a:solidFill>
                <a:latin typeface="+mj-lt"/>
                <a:cs typeface="Cambria"/>
              </a:rPr>
              <a:t>	</a:t>
            </a:r>
            <a:r>
              <a:rPr sz="3500" b="1" spc="720" dirty="0">
                <a:solidFill>
                  <a:srgbClr val="FFFFFF"/>
                </a:solidFill>
                <a:latin typeface="+mj-lt"/>
                <a:cs typeface="Cambria"/>
              </a:rPr>
              <a:t>G</a:t>
            </a:r>
            <a:r>
              <a:rPr sz="3500" b="1" spc="360" dirty="0">
                <a:solidFill>
                  <a:srgbClr val="FFFFFF"/>
                </a:solidFill>
                <a:latin typeface="+mj-lt"/>
                <a:cs typeface="Cambria"/>
              </a:rPr>
              <a:t>e</a:t>
            </a:r>
            <a:r>
              <a:rPr sz="3500" b="1" spc="220" dirty="0">
                <a:solidFill>
                  <a:srgbClr val="FFFFFF"/>
                </a:solidFill>
                <a:latin typeface="+mj-lt"/>
                <a:cs typeface="Cambria"/>
              </a:rPr>
              <a:t>r</a:t>
            </a:r>
            <a:r>
              <a:rPr sz="3500" b="1" spc="484" dirty="0">
                <a:solidFill>
                  <a:srgbClr val="FFFFFF"/>
                </a:solidFill>
                <a:latin typeface="+mj-lt"/>
                <a:cs typeface="Cambria"/>
              </a:rPr>
              <a:t>ç</a:t>
            </a:r>
            <a:r>
              <a:rPr sz="3500" b="1" spc="360" dirty="0">
                <a:solidFill>
                  <a:srgbClr val="FFFFFF"/>
                </a:solidFill>
                <a:latin typeface="+mj-lt"/>
                <a:cs typeface="Cambria"/>
              </a:rPr>
              <a:t>e</a:t>
            </a:r>
            <a:r>
              <a:rPr sz="3500" b="1" spc="345" dirty="0">
                <a:solidFill>
                  <a:srgbClr val="FFFFFF"/>
                </a:solidFill>
                <a:latin typeface="+mj-lt"/>
                <a:cs typeface="Cambria"/>
              </a:rPr>
              <a:t>k</a:t>
            </a:r>
            <a:r>
              <a:rPr sz="3500" b="1" spc="245" dirty="0">
                <a:solidFill>
                  <a:srgbClr val="FFFFFF"/>
                </a:solidFill>
                <a:latin typeface="+mj-lt"/>
                <a:cs typeface="Cambria"/>
              </a:rPr>
              <a:t>l</a:t>
            </a:r>
            <a:r>
              <a:rPr sz="3500" b="1" spc="360" dirty="0">
                <a:solidFill>
                  <a:srgbClr val="FFFFFF"/>
                </a:solidFill>
                <a:latin typeface="+mj-lt"/>
                <a:cs typeface="Cambria"/>
              </a:rPr>
              <a:t>e</a:t>
            </a:r>
            <a:r>
              <a:rPr sz="3500" b="1" spc="355" dirty="0">
                <a:solidFill>
                  <a:srgbClr val="FFFFFF"/>
                </a:solidFill>
                <a:latin typeface="+mj-lt"/>
                <a:cs typeface="Cambria"/>
              </a:rPr>
              <a:t>ş</a:t>
            </a:r>
            <a:r>
              <a:rPr sz="3500" b="1" spc="580" dirty="0">
                <a:solidFill>
                  <a:srgbClr val="FFFFFF"/>
                </a:solidFill>
                <a:latin typeface="+mj-lt"/>
                <a:cs typeface="Cambria"/>
              </a:rPr>
              <a:t>m</a:t>
            </a:r>
            <a:r>
              <a:rPr sz="3500" b="1" spc="365" dirty="0">
                <a:solidFill>
                  <a:srgbClr val="FFFFFF"/>
                </a:solidFill>
                <a:latin typeface="+mj-lt"/>
                <a:cs typeface="Cambria"/>
              </a:rPr>
              <a:t>e</a:t>
            </a:r>
            <a:r>
              <a:rPr sz="3500" b="1" dirty="0">
                <a:solidFill>
                  <a:srgbClr val="FFFFFF"/>
                </a:solidFill>
                <a:latin typeface="+mj-lt"/>
                <a:cs typeface="Cambria"/>
              </a:rPr>
              <a:t>	</a:t>
            </a:r>
            <a:r>
              <a:rPr sz="3500" b="1" spc="725" dirty="0">
                <a:solidFill>
                  <a:srgbClr val="FFFFFF"/>
                </a:solidFill>
                <a:latin typeface="+mj-lt"/>
                <a:cs typeface="Cambria"/>
              </a:rPr>
              <a:t>S</a:t>
            </a:r>
            <a:r>
              <a:rPr sz="3500" b="1" spc="445" dirty="0">
                <a:solidFill>
                  <a:srgbClr val="FFFFFF"/>
                </a:solidFill>
                <a:latin typeface="+mj-lt"/>
                <a:cs typeface="Cambria"/>
              </a:rPr>
              <a:t>ü</a:t>
            </a:r>
            <a:r>
              <a:rPr sz="3500" b="1" spc="220" dirty="0">
                <a:solidFill>
                  <a:srgbClr val="FFFFFF"/>
                </a:solidFill>
                <a:latin typeface="+mj-lt"/>
                <a:cs typeface="Cambria"/>
              </a:rPr>
              <a:t>r</a:t>
            </a:r>
            <a:r>
              <a:rPr sz="3500" b="1" spc="360" dirty="0">
                <a:solidFill>
                  <a:srgbClr val="FFFFFF"/>
                </a:solidFill>
                <a:latin typeface="+mj-lt"/>
                <a:cs typeface="Cambria"/>
              </a:rPr>
              <a:t>e</a:t>
            </a:r>
            <a:r>
              <a:rPr sz="3500" b="1" spc="355" dirty="0">
                <a:solidFill>
                  <a:srgbClr val="FFFFFF"/>
                </a:solidFill>
                <a:latin typeface="+mj-lt"/>
                <a:cs typeface="Cambria"/>
              </a:rPr>
              <a:t>s</a:t>
            </a:r>
            <a:r>
              <a:rPr sz="3500" b="1" spc="225" dirty="0">
                <a:solidFill>
                  <a:srgbClr val="FFFFFF"/>
                </a:solidFill>
                <a:latin typeface="+mj-lt"/>
                <a:cs typeface="Cambria"/>
              </a:rPr>
              <a:t>i</a:t>
            </a:r>
            <a:endParaRPr sz="3500" dirty="0">
              <a:latin typeface="+mj-lt"/>
              <a:cs typeface="Cambria"/>
            </a:endParaRPr>
          </a:p>
        </p:txBody>
      </p:sp>
      <p:sp>
        <p:nvSpPr>
          <p:cNvPr id="33" name="Dikdörtgen 32"/>
          <p:cNvSpPr/>
          <p:nvPr/>
        </p:nvSpPr>
        <p:spPr>
          <a:xfrm>
            <a:off x="651998" y="2989336"/>
            <a:ext cx="7852791" cy="630942"/>
          </a:xfrm>
          <a:prstGeom prst="rect">
            <a:avLst/>
          </a:prstGeom>
        </p:spPr>
        <p:txBody>
          <a:bodyPr wrap="none">
            <a:spAutoFit/>
          </a:bodyPr>
          <a:lstStyle/>
          <a:p>
            <a:pPr marL="12700">
              <a:lnSpc>
                <a:spcPct val="100000"/>
              </a:lnSpc>
              <a:spcBef>
                <a:spcPts val="100"/>
              </a:spcBef>
              <a:tabLst>
                <a:tab pos="2508885" algn="l"/>
                <a:tab pos="4565650" algn="l"/>
                <a:tab pos="5261610" algn="l"/>
              </a:tabLst>
            </a:pPr>
            <a:r>
              <a:rPr lang="tr-TR" sz="3500" b="1" spc="475" dirty="0" smtClean="0">
                <a:solidFill>
                  <a:schemeClr val="bg1"/>
                </a:solidFill>
                <a:latin typeface="+mj-lt"/>
                <a:ea typeface="Cambria" panose="02040503050406030204" pitchFamily="18" charset="0"/>
              </a:rPr>
              <a:t>Çözümün	</a:t>
            </a:r>
            <a:r>
              <a:rPr lang="tr-TR" sz="3500" b="1" spc="445" dirty="0" smtClean="0">
                <a:solidFill>
                  <a:schemeClr val="bg1"/>
                </a:solidFill>
                <a:latin typeface="+mj-lt"/>
                <a:ea typeface="Cambria" panose="02040503050406030204" pitchFamily="18" charset="0"/>
              </a:rPr>
              <a:t>Konusu	</a:t>
            </a:r>
            <a:r>
              <a:rPr lang="tr-TR" sz="3500" b="1" spc="270" dirty="0" smtClean="0">
                <a:solidFill>
                  <a:schemeClr val="bg1"/>
                </a:solidFill>
                <a:latin typeface="+mj-lt"/>
                <a:ea typeface="Cambria" panose="02040503050406030204" pitchFamily="18" charset="0"/>
              </a:rPr>
              <a:t>ve	</a:t>
            </a:r>
            <a:r>
              <a:rPr lang="tr-TR" sz="3500" b="1" spc="360" dirty="0" smtClean="0">
                <a:solidFill>
                  <a:schemeClr val="bg1"/>
                </a:solidFill>
                <a:latin typeface="+mj-lt"/>
                <a:ea typeface="Cambria" panose="02040503050406030204" pitchFamily="18" charset="0"/>
              </a:rPr>
              <a:t>Hedefleri</a:t>
            </a:r>
            <a:endParaRPr lang="tr-TR" sz="3500" b="1" spc="360" dirty="0">
              <a:solidFill>
                <a:schemeClr val="bg1"/>
              </a:solidFill>
              <a:latin typeface="+mj-lt"/>
              <a:ea typeface="Cambria" panose="02040503050406030204" pitchFamily="18" charset="0"/>
            </a:endParaRPr>
          </a:p>
        </p:txBody>
      </p:sp>
      <p:pic>
        <p:nvPicPr>
          <p:cNvPr id="34" name="object 10"/>
          <p:cNvPicPr/>
          <p:nvPr/>
        </p:nvPicPr>
        <p:blipFill>
          <a:blip r:embed="rId9" cstate="print"/>
          <a:stretch>
            <a:fillRect/>
          </a:stretch>
        </p:blipFill>
        <p:spPr>
          <a:xfrm>
            <a:off x="9144223" y="7256254"/>
            <a:ext cx="8810625" cy="1666874"/>
          </a:xfrm>
          <a:prstGeom prst="rect">
            <a:avLst/>
          </a:prstGeom>
          <a:ln>
            <a:noFill/>
          </a:ln>
        </p:spPr>
      </p:pic>
      <p:sp>
        <p:nvSpPr>
          <p:cNvPr id="36" name="Dikdörtgen 35"/>
          <p:cNvSpPr/>
          <p:nvPr/>
        </p:nvSpPr>
        <p:spPr>
          <a:xfrm>
            <a:off x="9422108" y="7358192"/>
            <a:ext cx="9144000" cy="430887"/>
          </a:xfrm>
          <a:prstGeom prst="rect">
            <a:avLst/>
          </a:prstGeom>
        </p:spPr>
        <p:txBody>
          <a:bodyPr>
            <a:spAutoFit/>
          </a:bodyPr>
          <a:lstStyle/>
          <a:p>
            <a:pPr marL="298450" indent="-285750">
              <a:lnSpc>
                <a:spcPct val="100000"/>
              </a:lnSpc>
              <a:spcBef>
                <a:spcPts val="535"/>
              </a:spcBef>
              <a:buFont typeface="Arial" panose="020B0604020202020204" pitchFamily="34" charset="0"/>
              <a:buChar char="•"/>
            </a:pPr>
            <a:r>
              <a:rPr lang="tr-TR" sz="2200" dirty="0">
                <a:solidFill>
                  <a:schemeClr val="bg1"/>
                </a:solidFill>
                <a:latin typeface="+mj-lt"/>
                <a:cs typeface="Times New Roman" panose="02020603050405020304" pitchFamily="18" charset="0"/>
              </a:rPr>
              <a:t>1-1.5 yıl</a:t>
            </a:r>
            <a:endParaRPr lang="es-ES" sz="2200" dirty="0">
              <a:solidFill>
                <a:schemeClr val="bg1"/>
              </a:solidFill>
              <a:latin typeface="+mj-lt"/>
              <a:cs typeface="Times New Roman" panose="02020603050405020304" pitchFamily="18" charset="0"/>
            </a:endParaRPr>
          </a:p>
        </p:txBody>
      </p:sp>
      <p:sp>
        <p:nvSpPr>
          <p:cNvPr id="14" name="Dikdörtgen 13"/>
          <p:cNvSpPr/>
          <p:nvPr/>
        </p:nvSpPr>
        <p:spPr>
          <a:xfrm>
            <a:off x="764337" y="3910931"/>
            <a:ext cx="8051358" cy="3699090"/>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tr-TR" sz="2200" dirty="0">
                <a:solidFill>
                  <a:schemeClr val="bg1"/>
                </a:solidFill>
                <a:latin typeface="+mj-lt"/>
                <a:cs typeface="Times New Roman" panose="02020603050405020304" pitchFamily="18" charset="0"/>
              </a:rPr>
              <a:t>Çözüm, yüksek frekanslı akustik dalgaları kullanılarak kapalı kaplar, basınç tankları, sıvı ve gaz içeren tanklar ve benzer yapılarda üretim kaynaklı (montaj, kaynak problemleri, vb.) hataları düşük maliyetle, hızlı ve yüksek hassasiyetle tespit etmeyi amaçlayan bir teknolojidir. Çözüm ile tamamıyla operatör tarafından işçilik ile yapılan ve sınırlı veri ile kaydı tutulan bir kalite işlemi, yazılım ve donanım içeren bir çözüm ile otomatikleştirilecek, bunun yanında test verilerinin saklanması ile sanal bir veri tabanı oluşturularak sürdürülebilir ve firmanın toplam kalite yönetiminde kullanılabilir bir sistem ile kalitede dijital dönüşüme öncülük edilecektir. </a:t>
            </a:r>
            <a:endParaRPr lang="tr-TR" sz="2200" dirty="0">
              <a:solidFill>
                <a:schemeClr val="bg1"/>
              </a:solidFill>
              <a:effectLst/>
              <a:latin typeface="+mj-lt"/>
              <a:cs typeface="Times New Roman" panose="02020603050405020304" pitchFamily="18" charset="0"/>
            </a:endParaRPr>
          </a:p>
        </p:txBody>
      </p:sp>
      <p:sp>
        <p:nvSpPr>
          <p:cNvPr id="16" name="Dikdörtgen 15"/>
          <p:cNvSpPr/>
          <p:nvPr/>
        </p:nvSpPr>
        <p:spPr>
          <a:xfrm>
            <a:off x="9230361" y="3871746"/>
            <a:ext cx="8900102" cy="436786"/>
          </a:xfrm>
          <a:prstGeom prst="rect">
            <a:avLst/>
          </a:prstGeom>
        </p:spPr>
        <p:txBody>
          <a:bodyPr wrap="square">
            <a:spAutoFit/>
          </a:bodyPr>
          <a:lstStyle/>
          <a:p>
            <a:pPr marR="96520" lvl="0">
              <a:lnSpc>
                <a:spcPct val="107000"/>
              </a:lnSpc>
              <a:spcAft>
                <a:spcPts val="800"/>
              </a:spcAft>
            </a:pPr>
            <a:r>
              <a:rPr lang="tr-TR" sz="2200" dirty="0" smtClean="0">
                <a:solidFill>
                  <a:schemeClr val="bg1"/>
                </a:solidFill>
              </a:rPr>
              <a:t>•</a:t>
            </a:r>
            <a:r>
              <a:rPr lang="tr-TR" sz="2200" dirty="0" err="1" smtClean="0">
                <a:solidFill>
                  <a:schemeClr val="bg1"/>
                </a:solidFill>
              </a:rPr>
              <a:t>Sensörler</a:t>
            </a:r>
            <a:endParaRPr lang="tr-TR" sz="2200" dirty="0">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551776" y="0"/>
            <a:ext cx="6736223" cy="6358892"/>
          </a:xfrm>
          <a:prstGeom prst="rect">
            <a:avLst/>
          </a:prstGeom>
        </p:spPr>
      </p:pic>
      <p:grpSp>
        <p:nvGrpSpPr>
          <p:cNvPr id="3" name="object 3"/>
          <p:cNvGrpSpPr/>
          <p:nvPr/>
        </p:nvGrpSpPr>
        <p:grpSpPr>
          <a:xfrm>
            <a:off x="0" y="0"/>
            <a:ext cx="18287999" cy="10286999"/>
            <a:chOff x="0" y="0"/>
            <a:chExt cx="18287999" cy="10286999"/>
          </a:xfrm>
        </p:grpSpPr>
        <p:pic>
          <p:nvPicPr>
            <p:cNvPr id="4" name="object 4"/>
            <p:cNvPicPr/>
            <p:nvPr/>
          </p:nvPicPr>
          <p:blipFill>
            <a:blip r:embed="rId3" cstate="print"/>
            <a:stretch>
              <a:fillRect/>
            </a:stretch>
          </p:blipFill>
          <p:spPr>
            <a:xfrm>
              <a:off x="0" y="3550776"/>
              <a:ext cx="7286933" cy="6730999"/>
            </a:xfrm>
            <a:prstGeom prst="rect">
              <a:avLst/>
            </a:prstGeom>
          </p:spPr>
        </p:pic>
        <p:pic>
          <p:nvPicPr>
            <p:cNvPr id="5" name="object 5"/>
            <p:cNvPicPr/>
            <p:nvPr/>
          </p:nvPicPr>
          <p:blipFill>
            <a:blip r:embed="rId4" cstate="print"/>
            <a:stretch>
              <a:fillRect/>
            </a:stretch>
          </p:blipFill>
          <p:spPr>
            <a:xfrm>
              <a:off x="2266365" y="0"/>
              <a:ext cx="12725399" cy="10286999"/>
            </a:xfrm>
            <a:prstGeom prst="rect">
              <a:avLst/>
            </a:prstGeom>
          </p:spPr>
        </p:pic>
        <p:pic>
          <p:nvPicPr>
            <p:cNvPr id="6" name="object 6"/>
            <p:cNvPicPr/>
            <p:nvPr/>
          </p:nvPicPr>
          <p:blipFill>
            <a:blip r:embed="rId5" cstate="print"/>
            <a:stretch>
              <a:fillRect/>
            </a:stretch>
          </p:blipFill>
          <p:spPr>
            <a:xfrm>
              <a:off x="256871" y="400162"/>
              <a:ext cx="4029074" cy="2019299"/>
            </a:xfrm>
            <a:prstGeom prst="rect">
              <a:avLst/>
            </a:prstGeom>
          </p:spPr>
        </p:pic>
        <p:pic>
          <p:nvPicPr>
            <p:cNvPr id="7" name="object 7"/>
            <p:cNvPicPr/>
            <p:nvPr/>
          </p:nvPicPr>
          <p:blipFill>
            <a:blip r:embed="rId6" cstate="print"/>
            <a:stretch>
              <a:fillRect/>
            </a:stretch>
          </p:blipFill>
          <p:spPr>
            <a:xfrm>
              <a:off x="446" y="7752173"/>
              <a:ext cx="18287553" cy="2534826"/>
            </a:xfrm>
            <a:prstGeom prst="rect">
              <a:avLst/>
            </a:prstGeom>
          </p:spPr>
        </p:pic>
        <p:pic>
          <p:nvPicPr>
            <p:cNvPr id="8" name="object 8"/>
            <p:cNvPicPr/>
            <p:nvPr/>
          </p:nvPicPr>
          <p:blipFill>
            <a:blip r:embed="rId7" cstate="print"/>
            <a:stretch>
              <a:fillRect/>
            </a:stretch>
          </p:blipFill>
          <p:spPr>
            <a:xfrm>
              <a:off x="16367855" y="646250"/>
              <a:ext cx="369553" cy="61522"/>
            </a:xfrm>
            <a:prstGeom prst="rect">
              <a:avLst/>
            </a:prstGeom>
          </p:spPr>
        </p:pic>
        <p:pic>
          <p:nvPicPr>
            <p:cNvPr id="9" name="object 9"/>
            <p:cNvPicPr/>
            <p:nvPr/>
          </p:nvPicPr>
          <p:blipFill>
            <a:blip r:embed="rId8" cstate="print"/>
            <a:stretch>
              <a:fillRect/>
            </a:stretch>
          </p:blipFill>
          <p:spPr>
            <a:xfrm>
              <a:off x="16367855" y="769294"/>
              <a:ext cx="215573" cy="61522"/>
            </a:xfrm>
            <a:prstGeom prst="rect">
              <a:avLst/>
            </a:prstGeom>
          </p:spPr>
        </p:pic>
        <p:pic>
          <p:nvPicPr>
            <p:cNvPr id="10" name="object 10"/>
            <p:cNvPicPr/>
            <p:nvPr/>
          </p:nvPicPr>
          <p:blipFill>
            <a:blip r:embed="rId9" cstate="print"/>
            <a:stretch>
              <a:fillRect/>
            </a:stretch>
          </p:blipFill>
          <p:spPr>
            <a:xfrm>
              <a:off x="16337058" y="923100"/>
              <a:ext cx="461942" cy="307610"/>
            </a:xfrm>
            <a:prstGeom prst="rect">
              <a:avLst/>
            </a:prstGeom>
          </p:spPr>
        </p:pic>
        <p:pic>
          <p:nvPicPr>
            <p:cNvPr id="11" name="object 11"/>
            <p:cNvPicPr/>
            <p:nvPr/>
          </p:nvPicPr>
          <p:blipFill>
            <a:blip r:embed="rId10" cstate="print"/>
            <a:stretch>
              <a:fillRect/>
            </a:stretch>
          </p:blipFill>
          <p:spPr>
            <a:xfrm>
              <a:off x="16891389" y="707772"/>
              <a:ext cx="61592" cy="123044"/>
            </a:xfrm>
            <a:prstGeom prst="rect">
              <a:avLst/>
            </a:prstGeom>
          </p:spPr>
        </p:pic>
        <p:pic>
          <p:nvPicPr>
            <p:cNvPr id="12" name="object 12"/>
            <p:cNvPicPr/>
            <p:nvPr/>
          </p:nvPicPr>
          <p:blipFill>
            <a:blip r:embed="rId11" cstate="print"/>
            <a:stretch>
              <a:fillRect/>
            </a:stretch>
          </p:blipFill>
          <p:spPr>
            <a:xfrm>
              <a:off x="17014574" y="677011"/>
              <a:ext cx="61592" cy="153805"/>
            </a:xfrm>
            <a:prstGeom prst="rect">
              <a:avLst/>
            </a:prstGeom>
          </p:spPr>
        </p:pic>
        <p:pic>
          <p:nvPicPr>
            <p:cNvPr id="13" name="object 13"/>
            <p:cNvPicPr/>
            <p:nvPr/>
          </p:nvPicPr>
          <p:blipFill>
            <a:blip r:embed="rId12" cstate="print"/>
            <a:stretch>
              <a:fillRect/>
            </a:stretch>
          </p:blipFill>
          <p:spPr>
            <a:xfrm>
              <a:off x="17137758" y="646250"/>
              <a:ext cx="61592" cy="184566"/>
            </a:xfrm>
            <a:prstGeom prst="rect">
              <a:avLst/>
            </a:prstGeom>
          </p:spPr>
        </p:pic>
        <p:pic>
          <p:nvPicPr>
            <p:cNvPr id="14" name="object 14"/>
            <p:cNvPicPr/>
            <p:nvPr/>
          </p:nvPicPr>
          <p:blipFill>
            <a:blip r:embed="rId13" cstate="print"/>
            <a:stretch>
              <a:fillRect/>
            </a:stretch>
          </p:blipFill>
          <p:spPr>
            <a:xfrm>
              <a:off x="17476516" y="1292232"/>
              <a:ext cx="61592" cy="123044"/>
            </a:xfrm>
            <a:prstGeom prst="rect">
              <a:avLst/>
            </a:prstGeom>
          </p:spPr>
        </p:pic>
        <p:pic>
          <p:nvPicPr>
            <p:cNvPr id="15" name="object 15"/>
            <p:cNvPicPr/>
            <p:nvPr/>
          </p:nvPicPr>
          <p:blipFill>
            <a:blip r:embed="rId14" cstate="print"/>
            <a:stretch>
              <a:fillRect/>
            </a:stretch>
          </p:blipFill>
          <p:spPr>
            <a:xfrm>
              <a:off x="17599701" y="1138427"/>
              <a:ext cx="61592" cy="61522"/>
            </a:xfrm>
            <a:prstGeom prst="rect">
              <a:avLst/>
            </a:prstGeom>
          </p:spPr>
        </p:pic>
        <p:pic>
          <p:nvPicPr>
            <p:cNvPr id="16" name="object 16"/>
            <p:cNvPicPr/>
            <p:nvPr/>
          </p:nvPicPr>
          <p:blipFill>
            <a:blip r:embed="rId15" cstate="print"/>
            <a:stretch>
              <a:fillRect/>
            </a:stretch>
          </p:blipFill>
          <p:spPr>
            <a:xfrm>
              <a:off x="16121485" y="400161"/>
              <a:ext cx="1847769" cy="1876425"/>
            </a:xfrm>
            <a:prstGeom prst="rect">
              <a:avLst/>
            </a:prstGeom>
          </p:spPr>
        </p:pic>
      </p:grpSp>
      <p:sp>
        <p:nvSpPr>
          <p:cNvPr id="17" name="object 17"/>
          <p:cNvSpPr txBox="1">
            <a:spLocks noGrp="1"/>
          </p:cNvSpPr>
          <p:nvPr>
            <p:ph type="title"/>
          </p:nvPr>
        </p:nvSpPr>
        <p:spPr>
          <a:prstGeom prst="rect">
            <a:avLst/>
          </a:prstGeom>
        </p:spPr>
        <p:txBody>
          <a:bodyPr vert="horz" wrap="square" lIns="0" tIns="12700" rIns="0" bIns="0" rtlCol="0">
            <a:spAutoFit/>
          </a:bodyPr>
          <a:lstStyle/>
          <a:p>
            <a:pPr marL="1736725" marR="5080" indent="2284730">
              <a:lnSpc>
                <a:spcPct val="115900"/>
              </a:lnSpc>
              <a:spcBef>
                <a:spcPts val="100"/>
              </a:spcBef>
            </a:pPr>
            <a:r>
              <a:rPr spc="490" dirty="0"/>
              <a:t>Projenin </a:t>
            </a:r>
            <a:r>
              <a:rPr spc="560" dirty="0"/>
              <a:t>Anahtar </a:t>
            </a:r>
            <a:r>
              <a:rPr spc="565" dirty="0"/>
              <a:t> </a:t>
            </a:r>
            <a:r>
              <a:rPr spc="500" dirty="0"/>
              <a:t>Performans</a:t>
            </a:r>
            <a:r>
              <a:rPr spc="-330" dirty="0"/>
              <a:t> </a:t>
            </a:r>
            <a:r>
              <a:rPr spc="400" dirty="0"/>
              <a:t>Göstergeleri</a:t>
            </a:r>
            <a:r>
              <a:rPr spc="-325" dirty="0"/>
              <a:t> </a:t>
            </a:r>
            <a:r>
              <a:rPr spc="650" dirty="0"/>
              <a:t>(KPI)</a:t>
            </a:r>
          </a:p>
        </p:txBody>
      </p:sp>
      <p:sp>
        <p:nvSpPr>
          <p:cNvPr id="26" name="Dikdörtgen 25"/>
          <p:cNvSpPr/>
          <p:nvPr/>
        </p:nvSpPr>
        <p:spPr>
          <a:xfrm>
            <a:off x="256871" y="3197074"/>
            <a:ext cx="17053858" cy="4454553"/>
          </a:xfrm>
          <a:prstGeom prst="rect">
            <a:avLst/>
          </a:prstGeom>
        </p:spPr>
        <p:txBody>
          <a:bodyPr wrap="square">
            <a:spAutoFit/>
          </a:bodyPr>
          <a:lstStyle/>
          <a:p>
            <a:pPr marL="457200" marR="96520" lvl="0" indent="-457200">
              <a:lnSpc>
                <a:spcPct val="107000"/>
              </a:lnSpc>
              <a:spcAft>
                <a:spcPts val="800"/>
              </a:spcAft>
              <a:buFont typeface="Arial" panose="020B0604020202020204" pitchFamily="34" charset="0"/>
              <a:buChar char="•"/>
            </a:pPr>
            <a:r>
              <a:rPr lang="tr-TR" sz="3000" dirty="0">
                <a:solidFill>
                  <a:schemeClr val="bg1"/>
                </a:solidFill>
                <a:latin typeface="+mj-lt"/>
                <a:cs typeface="Times New Roman" panose="02020603050405020304" pitchFamily="18" charset="0"/>
              </a:rPr>
              <a:t>Tanklarda üretim sonrası kaçakların boyut tip ve konum verilerinin ve hata gerçekleşme yüzdelerinin çıkarılması </a:t>
            </a:r>
          </a:p>
          <a:p>
            <a:pPr marL="457200" marR="96520" lvl="0" indent="-457200">
              <a:lnSpc>
                <a:spcPct val="107000"/>
              </a:lnSpc>
              <a:spcAft>
                <a:spcPts val="800"/>
              </a:spcAft>
              <a:buFont typeface="Arial" panose="020B0604020202020204" pitchFamily="34" charset="0"/>
              <a:buChar char="•"/>
            </a:pPr>
            <a:r>
              <a:rPr lang="tr-TR" sz="3000" dirty="0" smtClean="0">
                <a:solidFill>
                  <a:schemeClr val="bg1"/>
                </a:solidFill>
                <a:latin typeface="+mj-lt"/>
                <a:cs typeface="Times New Roman" panose="02020603050405020304" pitchFamily="18" charset="0"/>
              </a:rPr>
              <a:t>Önerilen </a:t>
            </a:r>
            <a:r>
              <a:rPr lang="tr-TR" sz="3000" dirty="0">
                <a:solidFill>
                  <a:schemeClr val="bg1"/>
                </a:solidFill>
                <a:latin typeface="+mj-lt"/>
                <a:cs typeface="Times New Roman" panose="02020603050405020304" pitchFamily="18" charset="0"/>
              </a:rPr>
              <a:t>sistem benzeri bir ses kaynağı ve akustik kamera yardımıyla akustik kaçak tespiti ön testlerinin yapılması ve sonlu elemanlar analizi yöntemi ile benzetim çalışmaları yapılması </a:t>
            </a:r>
          </a:p>
          <a:p>
            <a:pPr marL="457200" marR="96520" lvl="0" indent="-457200">
              <a:lnSpc>
                <a:spcPct val="107000"/>
              </a:lnSpc>
              <a:spcAft>
                <a:spcPts val="800"/>
              </a:spcAft>
              <a:buFont typeface="Arial" panose="020B0604020202020204" pitchFamily="34" charset="0"/>
              <a:buChar char="•"/>
            </a:pPr>
            <a:r>
              <a:rPr lang="tr-TR" sz="3000" dirty="0" smtClean="0">
                <a:solidFill>
                  <a:schemeClr val="bg1"/>
                </a:solidFill>
                <a:latin typeface="+mj-lt"/>
                <a:cs typeface="Times New Roman" panose="02020603050405020304" pitchFamily="18" charset="0"/>
              </a:rPr>
              <a:t>Sistem </a:t>
            </a:r>
            <a:r>
              <a:rPr lang="tr-TR" sz="3000" dirty="0">
                <a:solidFill>
                  <a:schemeClr val="bg1"/>
                </a:solidFill>
                <a:latin typeface="+mj-lt"/>
                <a:cs typeface="Times New Roman" panose="02020603050405020304" pitchFamily="18" charset="0"/>
              </a:rPr>
              <a:t>donanım yazılım ve performans gereksinimlerinin kesinleştirilmesi ve prototip sistem tedariki ve montajının yapılması </a:t>
            </a:r>
            <a:endParaRPr lang="tr-TR" sz="3000" dirty="0" smtClean="0">
              <a:solidFill>
                <a:schemeClr val="bg1"/>
              </a:solidFill>
              <a:latin typeface="+mj-lt"/>
              <a:cs typeface="Times New Roman" panose="02020603050405020304" pitchFamily="18" charset="0"/>
            </a:endParaRPr>
          </a:p>
          <a:p>
            <a:pPr marL="457200" marR="96520" lvl="0" indent="-457200">
              <a:lnSpc>
                <a:spcPct val="107000"/>
              </a:lnSpc>
              <a:spcAft>
                <a:spcPts val="800"/>
              </a:spcAft>
              <a:buFont typeface="Arial" panose="020B0604020202020204" pitchFamily="34" charset="0"/>
              <a:buChar char="•"/>
            </a:pPr>
            <a:r>
              <a:rPr lang="tr-TR" sz="3000" dirty="0" smtClean="0">
                <a:solidFill>
                  <a:schemeClr val="bg1"/>
                </a:solidFill>
                <a:latin typeface="+mj-lt"/>
                <a:cs typeface="Times New Roman" panose="02020603050405020304" pitchFamily="18" charset="0"/>
              </a:rPr>
              <a:t>Otomatik </a:t>
            </a:r>
            <a:r>
              <a:rPr lang="tr-TR" sz="3000" dirty="0">
                <a:solidFill>
                  <a:schemeClr val="bg1"/>
                </a:solidFill>
                <a:latin typeface="+mj-lt"/>
                <a:cs typeface="Times New Roman" panose="02020603050405020304" pitchFamily="18" charset="0"/>
              </a:rPr>
              <a:t>tespit yazılımının geliştirilmesi </a:t>
            </a:r>
            <a:endParaRPr lang="tr-TR" sz="3000" dirty="0" smtClean="0">
              <a:solidFill>
                <a:schemeClr val="bg1"/>
              </a:solidFill>
              <a:latin typeface="+mj-lt"/>
              <a:cs typeface="Times New Roman" panose="02020603050405020304" pitchFamily="18" charset="0"/>
            </a:endParaRPr>
          </a:p>
          <a:p>
            <a:pPr marL="457200" marR="96520" lvl="0" indent="-457200">
              <a:lnSpc>
                <a:spcPct val="107000"/>
              </a:lnSpc>
              <a:spcAft>
                <a:spcPts val="800"/>
              </a:spcAft>
              <a:buFont typeface="Arial" panose="020B0604020202020204" pitchFamily="34" charset="0"/>
              <a:buChar char="•"/>
            </a:pPr>
            <a:r>
              <a:rPr lang="tr-TR" sz="3000" dirty="0" smtClean="0">
                <a:solidFill>
                  <a:schemeClr val="bg1"/>
                </a:solidFill>
                <a:latin typeface="+mj-lt"/>
                <a:cs typeface="Times New Roman" panose="02020603050405020304" pitchFamily="18" charset="0"/>
              </a:rPr>
              <a:t>Prototip </a:t>
            </a:r>
            <a:r>
              <a:rPr lang="tr-TR" sz="3000" dirty="0">
                <a:solidFill>
                  <a:schemeClr val="bg1"/>
                </a:solidFill>
                <a:latin typeface="+mj-lt"/>
                <a:cs typeface="Times New Roman" panose="02020603050405020304" pitchFamily="18" charset="0"/>
              </a:rPr>
              <a:t>sistem ürün seviyesi testlerinin tamamlanması</a:t>
            </a:r>
            <a:endParaRPr lang="tr-TR" sz="3000" dirty="0">
              <a:solidFill>
                <a:schemeClr val="bg1"/>
              </a:solidFill>
              <a:latin typeface="+mj-lt"/>
              <a:ea typeface="DejaVu Sans"/>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166726" y="19452"/>
            <a:ext cx="5232732" cy="4666848"/>
          </a:xfrm>
          <a:prstGeom prst="rect">
            <a:avLst/>
          </a:prstGeom>
        </p:spPr>
      </p:pic>
      <p:grpSp>
        <p:nvGrpSpPr>
          <p:cNvPr id="3" name="object 3"/>
          <p:cNvGrpSpPr/>
          <p:nvPr/>
        </p:nvGrpSpPr>
        <p:grpSpPr>
          <a:xfrm>
            <a:off x="445" y="388219"/>
            <a:ext cx="18287553" cy="9886838"/>
            <a:chOff x="446" y="400161"/>
            <a:chExt cx="18287553" cy="9886838"/>
          </a:xfrm>
        </p:grpSpPr>
        <p:pic>
          <p:nvPicPr>
            <p:cNvPr id="6" name="object 6"/>
            <p:cNvPicPr/>
            <p:nvPr/>
          </p:nvPicPr>
          <p:blipFill>
            <a:blip r:embed="rId3" cstate="print"/>
            <a:stretch>
              <a:fillRect/>
            </a:stretch>
          </p:blipFill>
          <p:spPr>
            <a:xfrm>
              <a:off x="256871" y="400162"/>
              <a:ext cx="4029074" cy="2019299"/>
            </a:xfrm>
            <a:prstGeom prst="rect">
              <a:avLst/>
            </a:prstGeom>
          </p:spPr>
        </p:pic>
        <p:pic>
          <p:nvPicPr>
            <p:cNvPr id="7" name="object 7"/>
            <p:cNvPicPr/>
            <p:nvPr/>
          </p:nvPicPr>
          <p:blipFill>
            <a:blip r:embed="rId4" cstate="print"/>
            <a:stretch>
              <a:fillRect/>
            </a:stretch>
          </p:blipFill>
          <p:spPr>
            <a:xfrm>
              <a:off x="446" y="7752173"/>
              <a:ext cx="18287553" cy="2534826"/>
            </a:xfrm>
            <a:prstGeom prst="rect">
              <a:avLst/>
            </a:prstGeom>
          </p:spPr>
        </p:pic>
        <p:pic>
          <p:nvPicPr>
            <p:cNvPr id="8" name="object 8"/>
            <p:cNvPicPr/>
            <p:nvPr/>
          </p:nvPicPr>
          <p:blipFill>
            <a:blip r:embed="rId5" cstate="print"/>
            <a:stretch>
              <a:fillRect/>
            </a:stretch>
          </p:blipFill>
          <p:spPr>
            <a:xfrm>
              <a:off x="16367855" y="646250"/>
              <a:ext cx="369553" cy="61522"/>
            </a:xfrm>
            <a:prstGeom prst="rect">
              <a:avLst/>
            </a:prstGeom>
          </p:spPr>
        </p:pic>
        <p:pic>
          <p:nvPicPr>
            <p:cNvPr id="9" name="object 9"/>
            <p:cNvPicPr/>
            <p:nvPr/>
          </p:nvPicPr>
          <p:blipFill>
            <a:blip r:embed="rId6" cstate="print"/>
            <a:stretch>
              <a:fillRect/>
            </a:stretch>
          </p:blipFill>
          <p:spPr>
            <a:xfrm>
              <a:off x="16367855" y="769294"/>
              <a:ext cx="215573" cy="61522"/>
            </a:xfrm>
            <a:prstGeom prst="rect">
              <a:avLst/>
            </a:prstGeom>
          </p:spPr>
        </p:pic>
        <p:pic>
          <p:nvPicPr>
            <p:cNvPr id="10" name="object 10"/>
            <p:cNvPicPr/>
            <p:nvPr/>
          </p:nvPicPr>
          <p:blipFill>
            <a:blip r:embed="rId7" cstate="print"/>
            <a:stretch>
              <a:fillRect/>
            </a:stretch>
          </p:blipFill>
          <p:spPr>
            <a:xfrm>
              <a:off x="16337058" y="923100"/>
              <a:ext cx="461942" cy="307610"/>
            </a:xfrm>
            <a:prstGeom prst="rect">
              <a:avLst/>
            </a:prstGeom>
          </p:spPr>
        </p:pic>
        <p:pic>
          <p:nvPicPr>
            <p:cNvPr id="11" name="object 11"/>
            <p:cNvPicPr/>
            <p:nvPr/>
          </p:nvPicPr>
          <p:blipFill>
            <a:blip r:embed="rId8" cstate="print"/>
            <a:stretch>
              <a:fillRect/>
            </a:stretch>
          </p:blipFill>
          <p:spPr>
            <a:xfrm>
              <a:off x="16891389" y="707772"/>
              <a:ext cx="61592" cy="123044"/>
            </a:xfrm>
            <a:prstGeom prst="rect">
              <a:avLst/>
            </a:prstGeom>
          </p:spPr>
        </p:pic>
        <p:pic>
          <p:nvPicPr>
            <p:cNvPr id="12" name="object 12"/>
            <p:cNvPicPr/>
            <p:nvPr/>
          </p:nvPicPr>
          <p:blipFill>
            <a:blip r:embed="rId9" cstate="print"/>
            <a:stretch>
              <a:fillRect/>
            </a:stretch>
          </p:blipFill>
          <p:spPr>
            <a:xfrm>
              <a:off x="17014574" y="677011"/>
              <a:ext cx="61592" cy="153805"/>
            </a:xfrm>
            <a:prstGeom prst="rect">
              <a:avLst/>
            </a:prstGeom>
          </p:spPr>
        </p:pic>
        <p:pic>
          <p:nvPicPr>
            <p:cNvPr id="13" name="object 13"/>
            <p:cNvPicPr/>
            <p:nvPr/>
          </p:nvPicPr>
          <p:blipFill>
            <a:blip r:embed="rId10" cstate="print"/>
            <a:stretch>
              <a:fillRect/>
            </a:stretch>
          </p:blipFill>
          <p:spPr>
            <a:xfrm>
              <a:off x="17137758" y="646250"/>
              <a:ext cx="61592" cy="184566"/>
            </a:xfrm>
            <a:prstGeom prst="rect">
              <a:avLst/>
            </a:prstGeom>
          </p:spPr>
        </p:pic>
        <p:pic>
          <p:nvPicPr>
            <p:cNvPr id="14" name="object 14"/>
            <p:cNvPicPr/>
            <p:nvPr/>
          </p:nvPicPr>
          <p:blipFill>
            <a:blip r:embed="rId11" cstate="print"/>
            <a:stretch>
              <a:fillRect/>
            </a:stretch>
          </p:blipFill>
          <p:spPr>
            <a:xfrm>
              <a:off x="17476516" y="1292232"/>
              <a:ext cx="61592" cy="123044"/>
            </a:xfrm>
            <a:prstGeom prst="rect">
              <a:avLst/>
            </a:prstGeom>
          </p:spPr>
        </p:pic>
        <p:pic>
          <p:nvPicPr>
            <p:cNvPr id="15" name="object 15"/>
            <p:cNvPicPr/>
            <p:nvPr/>
          </p:nvPicPr>
          <p:blipFill>
            <a:blip r:embed="rId12" cstate="print"/>
            <a:stretch>
              <a:fillRect/>
            </a:stretch>
          </p:blipFill>
          <p:spPr>
            <a:xfrm>
              <a:off x="17599701" y="1138427"/>
              <a:ext cx="61592" cy="61522"/>
            </a:xfrm>
            <a:prstGeom prst="rect">
              <a:avLst/>
            </a:prstGeom>
          </p:spPr>
        </p:pic>
        <p:pic>
          <p:nvPicPr>
            <p:cNvPr id="16" name="object 16"/>
            <p:cNvPicPr/>
            <p:nvPr/>
          </p:nvPicPr>
          <p:blipFill>
            <a:blip r:embed="rId13" cstate="print"/>
            <a:stretch>
              <a:fillRect/>
            </a:stretch>
          </p:blipFill>
          <p:spPr>
            <a:xfrm>
              <a:off x="16121485" y="400161"/>
              <a:ext cx="1847769" cy="1876425"/>
            </a:xfrm>
            <a:prstGeom prst="rect">
              <a:avLst/>
            </a:prstGeom>
          </p:spPr>
        </p:pic>
      </p:grpSp>
      <p:sp>
        <p:nvSpPr>
          <p:cNvPr id="20" name="object 2"/>
          <p:cNvSpPr txBox="1">
            <a:spLocks noGrp="1"/>
          </p:cNvSpPr>
          <p:nvPr>
            <p:ph type="title"/>
          </p:nvPr>
        </p:nvSpPr>
        <p:spPr>
          <a:xfrm>
            <a:off x="2552548" y="2020815"/>
            <a:ext cx="12347575" cy="5109091"/>
          </a:xfrm>
          <a:prstGeom prst="rect">
            <a:avLst/>
          </a:prstGeom>
        </p:spPr>
        <p:txBody>
          <a:bodyPr vert="horz" wrap="square" lIns="0" tIns="670560" rIns="0" bIns="0" rtlCol="0">
            <a:spAutoFit/>
          </a:bodyPr>
          <a:lstStyle/>
          <a:p>
            <a:pPr marL="664845" algn="ctr">
              <a:spcBef>
                <a:spcPts val="5280"/>
              </a:spcBef>
            </a:pPr>
            <a:r>
              <a:rPr sz="9600" b="1" dirty="0" smtClean="0">
                <a:solidFill>
                  <a:srgbClr val="FF00BE"/>
                </a:solidFill>
                <a:latin typeface="Times New Roman" panose="02020603050405020304" pitchFamily="18" charset="0"/>
                <a:cs typeface="Times New Roman" panose="02020603050405020304" pitchFamily="18" charset="0"/>
              </a:rPr>
              <a:t>TEŞEKKÜRLER</a:t>
            </a:r>
            <a:r>
              <a:rPr lang="tr-TR" sz="9600" b="1" dirty="0" smtClean="0">
                <a:solidFill>
                  <a:srgbClr val="FF00BE"/>
                </a:solidFill>
                <a:latin typeface="Times New Roman" panose="02020603050405020304" pitchFamily="18" charset="0"/>
                <a:cs typeface="Times New Roman" panose="02020603050405020304" pitchFamily="18" charset="0"/>
              </a:rPr>
              <a:t/>
            </a:r>
            <a:br>
              <a:rPr lang="tr-TR" sz="9600" b="1" dirty="0" smtClean="0">
                <a:solidFill>
                  <a:srgbClr val="FF00BE"/>
                </a:solidFill>
                <a:latin typeface="Times New Roman" panose="02020603050405020304" pitchFamily="18" charset="0"/>
                <a:cs typeface="Times New Roman" panose="02020603050405020304" pitchFamily="18" charset="0"/>
              </a:rPr>
            </a:br>
            <a:r>
              <a:rPr lang="tr-TR" sz="9600" b="1" dirty="0" smtClean="0">
                <a:solidFill>
                  <a:srgbClr val="FF00BE"/>
                </a:solidFill>
                <a:latin typeface="Times New Roman" panose="02020603050405020304" pitchFamily="18" charset="0"/>
                <a:cs typeface="Times New Roman" panose="02020603050405020304" pitchFamily="18" charset="0"/>
              </a:rPr>
              <a:t> </a:t>
            </a:r>
            <a:r>
              <a:rPr lang="en-US" altLang="tr-TR" sz="4000" b="1" dirty="0" smtClean="0">
                <a:solidFill>
                  <a:srgbClr val="FEFEFE"/>
                </a:solidFill>
                <a:latin typeface="Calibri-Bold" charset="0"/>
                <a:cs typeface="Calibri-Bold" charset="0"/>
              </a:rPr>
              <a:t>tusiadsd2.org</a:t>
            </a:r>
            <a:r>
              <a:rPr lang="en-US" altLang="tr-TR" sz="9600" b="1" dirty="0">
                <a:solidFill>
                  <a:srgbClr val="FEFEFE"/>
                </a:solidFill>
                <a:latin typeface="Calibri-Bold" charset="0"/>
                <a:cs typeface="Calibri-Bold" charset="0"/>
              </a:rPr>
              <a:t/>
            </a:r>
            <a:br>
              <a:rPr lang="en-US" altLang="tr-TR" sz="9600" b="1" dirty="0">
                <a:solidFill>
                  <a:srgbClr val="FEFEFE"/>
                </a:solidFill>
                <a:latin typeface="Calibri-Bold" charset="0"/>
                <a:cs typeface="Calibri-Bold" charset="0"/>
              </a:rPr>
            </a:br>
            <a:endParaRPr sz="9600" dirty="0">
              <a:latin typeface="Times New Roman" panose="02020603050405020304" pitchFamily="18" charset="0"/>
              <a:cs typeface="Times New Roman" panose="02020603050405020304" pitchFamily="18" charset="0"/>
            </a:endParaRPr>
          </a:p>
        </p:txBody>
      </p:sp>
      <p:sp>
        <p:nvSpPr>
          <p:cNvPr id="21" name="Text Box 22">
            <a:extLst>
              <a:ext uri="{FF2B5EF4-FFF2-40B4-BE49-F238E27FC236}">
                <a16:creationId xmlns:a16="http://schemas.microsoft.com/office/drawing/2014/main" id="{9BF6D5C6-284E-30E2-CC33-C32D2F1FD18B}"/>
              </a:ext>
            </a:extLst>
          </p:cNvPr>
          <p:cNvSpPr txBox="1">
            <a:spLocks noChangeArrowheads="1"/>
          </p:cNvSpPr>
          <p:nvPr/>
        </p:nvSpPr>
        <p:spPr bwMode="auto">
          <a:xfrm>
            <a:off x="2511425" y="7291387"/>
            <a:ext cx="3216275"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a:solidFill>
                  <a:srgbClr val="FFFFFF"/>
                </a:solidFill>
                <a:latin typeface="Calibri" panose="020F0502020204030204" pitchFamily="34" charset="0"/>
                <a:cs typeface="Calibri" panose="020F0502020204030204" pitchFamily="34" charset="0"/>
              </a:rPr>
              <a:t>@TÜSİAD SD2</a:t>
            </a:r>
          </a:p>
        </p:txBody>
      </p:sp>
      <p:sp>
        <p:nvSpPr>
          <p:cNvPr id="22" name="Text Box 23">
            <a:extLst>
              <a:ext uri="{FF2B5EF4-FFF2-40B4-BE49-F238E27FC236}">
                <a16:creationId xmlns:a16="http://schemas.microsoft.com/office/drawing/2014/main" id="{8C087783-0E8C-9B0B-1A5D-D89A14A8F128}"/>
              </a:ext>
            </a:extLst>
          </p:cNvPr>
          <p:cNvSpPr txBox="1">
            <a:spLocks noChangeArrowheads="1"/>
          </p:cNvSpPr>
          <p:nvPr/>
        </p:nvSpPr>
        <p:spPr bwMode="auto">
          <a:xfrm>
            <a:off x="5946775" y="7291387"/>
            <a:ext cx="3090862"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a:solidFill>
                  <a:srgbClr val="FFFFFF"/>
                </a:solidFill>
                <a:latin typeface="Calibri" panose="020F0502020204030204" pitchFamily="34" charset="0"/>
                <a:cs typeface="Calibri" panose="020F0502020204030204" pitchFamily="34" charset="0"/>
              </a:rPr>
              <a:t>@TUSIADSD2</a:t>
            </a:r>
          </a:p>
        </p:txBody>
      </p:sp>
      <p:sp>
        <p:nvSpPr>
          <p:cNvPr id="23" name="Text Box 24">
            <a:extLst>
              <a:ext uri="{FF2B5EF4-FFF2-40B4-BE49-F238E27FC236}">
                <a16:creationId xmlns:a16="http://schemas.microsoft.com/office/drawing/2014/main" id="{796C890F-FAB6-CF00-B55F-B68337567014}"/>
              </a:ext>
            </a:extLst>
          </p:cNvPr>
          <p:cNvSpPr txBox="1">
            <a:spLocks noChangeArrowheads="1"/>
          </p:cNvSpPr>
          <p:nvPr/>
        </p:nvSpPr>
        <p:spPr bwMode="auto">
          <a:xfrm>
            <a:off x="12474575" y="7291387"/>
            <a:ext cx="3090862"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a:solidFill>
                  <a:srgbClr val="FFFFFF"/>
                </a:solidFill>
                <a:latin typeface="Calibri" panose="020F0502020204030204" pitchFamily="34" charset="0"/>
                <a:cs typeface="Calibri" panose="020F0502020204030204" pitchFamily="34" charset="0"/>
              </a:rPr>
              <a:t>@TUSIADSD2</a:t>
            </a:r>
          </a:p>
        </p:txBody>
      </p:sp>
      <p:sp>
        <p:nvSpPr>
          <p:cNvPr id="25" name="Text Box 25">
            <a:extLst>
              <a:ext uri="{FF2B5EF4-FFF2-40B4-BE49-F238E27FC236}">
                <a16:creationId xmlns:a16="http://schemas.microsoft.com/office/drawing/2014/main" id="{D28223FF-37A3-91DF-E172-28C0FCC871A7}"/>
              </a:ext>
            </a:extLst>
          </p:cNvPr>
          <p:cNvSpPr txBox="1">
            <a:spLocks noChangeArrowheads="1"/>
          </p:cNvSpPr>
          <p:nvPr/>
        </p:nvSpPr>
        <p:spPr bwMode="auto">
          <a:xfrm>
            <a:off x="9380537" y="7291387"/>
            <a:ext cx="3090863"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dirty="0">
                <a:solidFill>
                  <a:srgbClr val="FFFFFF"/>
                </a:solidFill>
                <a:latin typeface="Calibri" panose="020F0502020204030204" pitchFamily="34" charset="0"/>
                <a:cs typeface="Calibri" panose="020F0502020204030204" pitchFamily="34" charset="0"/>
              </a:rPr>
              <a:t>@TUSIADSD2</a:t>
            </a:r>
          </a:p>
        </p:txBody>
      </p:sp>
      <p:pic>
        <p:nvPicPr>
          <p:cNvPr id="26" name="Picture 26">
            <a:extLst>
              <a:ext uri="{FF2B5EF4-FFF2-40B4-BE49-F238E27FC236}">
                <a16:creationId xmlns:a16="http://schemas.microsoft.com/office/drawing/2014/main" id="{5A098129-FAF1-CF75-6993-FCC7F5E29C0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10993" y="5969793"/>
            <a:ext cx="1462088"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 name="Picture 27">
            <a:extLst>
              <a:ext uri="{FF2B5EF4-FFF2-40B4-BE49-F238E27FC236}">
                <a16:creationId xmlns:a16="http://schemas.microsoft.com/office/drawing/2014/main" id="{7AD50DD9-EEA5-F62A-3AEF-3B7303B8808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19875" y="6045200"/>
            <a:ext cx="1462087"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28">
            <a:extLst>
              <a:ext uri="{FF2B5EF4-FFF2-40B4-BE49-F238E27FC236}">
                <a16:creationId xmlns:a16="http://schemas.microsoft.com/office/drawing/2014/main" id="{2667EC8C-A125-3F7E-A693-2B7F94B053D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134600" y="6057900"/>
            <a:ext cx="1285875" cy="1285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 name="Picture 29">
            <a:extLst>
              <a:ext uri="{FF2B5EF4-FFF2-40B4-BE49-F238E27FC236}">
                <a16:creationId xmlns:a16="http://schemas.microsoft.com/office/drawing/2014/main" id="{D77DE1CF-A015-CB74-8708-A8A2F8B219D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166725" y="6057900"/>
            <a:ext cx="1462087"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1569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1295</TotalTime>
  <Words>578</Words>
  <Application>Microsoft Office PowerPoint</Application>
  <PresentationFormat>Özel</PresentationFormat>
  <Paragraphs>41</Paragraphs>
  <Slides>7</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7</vt:i4>
      </vt:variant>
    </vt:vector>
  </HeadingPairs>
  <TitlesOfParts>
    <vt:vector size="16" baseType="lpstr">
      <vt:lpstr>Arial</vt:lpstr>
      <vt:lpstr>Calibri</vt:lpstr>
      <vt:lpstr>Calibri-Bold</vt:lpstr>
      <vt:lpstr>Cambria</vt:lpstr>
      <vt:lpstr>DejaVu Sans</vt:lpstr>
      <vt:lpstr>Roboto Cn</vt:lpstr>
      <vt:lpstr>Tahoma</vt:lpstr>
      <vt:lpstr>Times New Roman</vt:lpstr>
      <vt:lpstr>Office Theme</vt:lpstr>
      <vt:lpstr>PowerPoint Sunusu</vt:lpstr>
      <vt:lpstr>Firma Tanıtımı</vt:lpstr>
      <vt:lpstr>ÇAĞRI</vt:lpstr>
      <vt:lpstr>Beklenti</vt:lpstr>
      <vt:lpstr>Çözüm Dosyası</vt:lpstr>
      <vt:lpstr>Projenin Anahtar  Performans Göstergeleri (KPI)</vt:lpstr>
      <vt:lpstr>TEŞEKKÜRLER  tusiadsd2.org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ekoten</dc:title>
  <dc:creator>Burcu Çetinkaya</dc:creator>
  <cp:keywords>DAFIxLI54ho,BAEV2bJbjGA</cp:keywords>
  <cp:lastModifiedBy>ASUS</cp:lastModifiedBy>
  <cp:revision>23</cp:revision>
  <dcterms:created xsi:type="dcterms:W3CDTF">2022-08-23T11:47:29Z</dcterms:created>
  <dcterms:modified xsi:type="dcterms:W3CDTF">2022-08-27T08:26:16Z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2022-08-22T00:00:00Z</vt:filetime>
  </property>
  <property fmtid="{D5CDD505-2E9C-101B-9397-08002B2CF9AE}" pid="3" name="Creator">
    <vt:lpwstr>Canva</vt:lpwstr>
  </property>
  <property fmtid="{D5CDD505-2E9C-101B-9397-08002B2CF9AE}" pid="4" name="LastSaved">
    <vt:filetime>2022-08-22T00:00:00Z</vt:filetime>
  </property>
</Properties>
</file>